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6"/>
  </p:notesMasterIdLst>
  <p:handoutMasterIdLst>
    <p:handoutMasterId r:id="rId27"/>
  </p:handoutMasterIdLst>
  <p:sldIdLst>
    <p:sldId id="256" r:id="rId3"/>
    <p:sldId id="294" r:id="rId4"/>
    <p:sldId id="306" r:id="rId5"/>
    <p:sldId id="261" r:id="rId6"/>
    <p:sldId id="262" r:id="rId7"/>
    <p:sldId id="309" r:id="rId8"/>
    <p:sldId id="310" r:id="rId9"/>
    <p:sldId id="302" r:id="rId10"/>
    <p:sldId id="299" r:id="rId11"/>
    <p:sldId id="301" r:id="rId12"/>
    <p:sldId id="305" r:id="rId13"/>
    <p:sldId id="303" r:id="rId14"/>
    <p:sldId id="304" r:id="rId15"/>
    <p:sldId id="308" r:id="rId16"/>
    <p:sldId id="268" r:id="rId17"/>
    <p:sldId id="269" r:id="rId18"/>
    <p:sldId id="307" r:id="rId19"/>
    <p:sldId id="273" r:id="rId20"/>
    <p:sldId id="275" r:id="rId21"/>
    <p:sldId id="296" r:id="rId22"/>
    <p:sldId id="282" r:id="rId23"/>
    <p:sldId id="286" r:id="rId24"/>
    <p:sldId id="290" r:id="rId25"/>
  </p:sldIdLst>
  <p:sldSz cx="12192000" cy="6858000"/>
  <p:notesSz cx="6858000" cy="9144000"/>
  <p:embeddedFontLst>
    <p:embeddedFont>
      <p:font typeface="Poppins ExtraBold" panose="020B0604020202020204" charset="0"/>
      <p:bold r:id="rId28"/>
      <p:boldItalic r:id="rId29"/>
    </p:embeddedFont>
    <p:embeddedFont>
      <p:font typeface="Calibri" panose="020F0502020204030204" pitchFamily="34" charset="0"/>
      <p:regular r:id="rId30"/>
      <p:bold r:id="rId31"/>
      <p:italic r:id="rId32"/>
      <p:boldItalic r:id="rId33"/>
    </p:embeddedFont>
    <p:embeddedFont>
      <p:font typeface="Poppins" panose="020B0604020202020204" charset="0"/>
      <p:regular r:id="rId34"/>
      <p:bold r:id="rId35"/>
      <p:italic r:id="rId36"/>
      <p:boldItalic r:id="rId37"/>
    </p:embeddedFont>
    <p:embeddedFont>
      <p:font typeface="Poppins SemiBold"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C8EFAD13-4C51-4D42-9BAF-6BAC0EB8ED58}">
          <p14:sldIdLst>
            <p14:sldId id="256"/>
            <p14:sldId id="294"/>
            <p14:sldId id="306"/>
            <p14:sldId id="261"/>
            <p14:sldId id="262"/>
            <p14:sldId id="309"/>
            <p14:sldId id="310"/>
            <p14:sldId id="302"/>
            <p14:sldId id="299"/>
            <p14:sldId id="301"/>
            <p14:sldId id="305"/>
            <p14:sldId id="303"/>
            <p14:sldId id="304"/>
            <p14:sldId id="308"/>
            <p14:sldId id="268"/>
            <p14:sldId id="269"/>
            <p14:sldId id="307"/>
            <p14:sldId id="273"/>
            <p14:sldId id="275"/>
            <p14:sldId id="296"/>
            <p14:sldId id="282"/>
            <p14:sldId id="286"/>
          </p14:sldIdLst>
        </p14:section>
        <p14:section name="Untitled Section" id="{573F6DA3-E3E7-4340-8404-8C185603022B}">
          <p14:sldIdLst>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3" roundtripDataSignature="AMtx7mgxgbxKDZIoFRYk3lst3XGnsDO4+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9758" autoAdjust="0"/>
  </p:normalViewPr>
  <p:slideViewPr>
    <p:cSldViewPr snapToGrid="0">
      <p:cViewPr varScale="1">
        <p:scale>
          <a:sx n="78" d="100"/>
          <a:sy n="78" d="100"/>
        </p:scale>
        <p:origin x="542" y="58"/>
      </p:cViewPr>
      <p:guideLst/>
    </p:cSldViewPr>
  </p:slid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3"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font" Target="fonts/font14.fntdata"/><Relationship Id="rId5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818206-2FC9-E855-CDF4-370C4F01AD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42B287F-A60B-0D8C-9AD0-8B9F2DEC9F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D3E30C-7D91-426C-9AFD-1D6E1E307194}" type="datetimeFigureOut">
              <a:rPr lang="en-GB" smtClean="0"/>
              <a:t>13/08/2025</a:t>
            </a:fld>
            <a:endParaRPr lang="en-GB"/>
          </a:p>
        </p:txBody>
      </p:sp>
      <p:sp>
        <p:nvSpPr>
          <p:cNvPr id="4" name="Footer Placeholder 3">
            <a:extLst>
              <a:ext uri="{FF2B5EF4-FFF2-40B4-BE49-F238E27FC236}">
                <a16:creationId xmlns:a16="http://schemas.microsoft.com/office/drawing/2014/main" id="{C9B53170-DCD5-811E-ECC3-3E8BFAE537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DF56EFD-FAFB-27B3-DF34-3BB131BE65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6AEB3AB-7DAB-4F85-A00C-952745195D40}" type="slidenum">
              <a:rPr lang="en-GB" smtClean="0"/>
              <a:t>‹#›</a:t>
            </a:fld>
            <a:endParaRPr lang="en-GB"/>
          </a:p>
        </p:txBody>
      </p:sp>
    </p:spTree>
    <p:extLst>
      <p:ext uri="{BB962C8B-B14F-4D97-AF65-F5344CB8AC3E}">
        <p14:creationId xmlns:p14="http://schemas.microsoft.com/office/powerpoint/2010/main" val="946747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267107D2-4676-7F7A-796B-79C373D61EF2}"/>
            </a:ext>
          </a:extLst>
        </p:cNvPr>
        <p:cNvGrpSpPr/>
        <p:nvPr/>
      </p:nvGrpSpPr>
      <p:grpSpPr>
        <a:xfrm>
          <a:off x="0" y="0"/>
          <a:ext cx="0" cy="0"/>
          <a:chOff x="0" y="0"/>
          <a:chExt cx="0" cy="0"/>
        </a:xfrm>
      </p:grpSpPr>
      <p:sp>
        <p:nvSpPr>
          <p:cNvPr id="259" name="Google Shape;259;p9:notes">
            <a:extLst>
              <a:ext uri="{FF2B5EF4-FFF2-40B4-BE49-F238E27FC236}">
                <a16:creationId xmlns:a16="http://schemas.microsoft.com/office/drawing/2014/main" id="{44FD5560-CA18-85C4-6CA2-05FC90D8558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9:notes">
            <a:extLst>
              <a:ext uri="{FF2B5EF4-FFF2-40B4-BE49-F238E27FC236}">
                <a16:creationId xmlns:a16="http://schemas.microsoft.com/office/drawing/2014/main" id="{F7AFDF82-E285-4A1F-C183-308C1B7D63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9120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F06D5C41-0810-C2F9-1E7F-620C883594A8}"/>
            </a:ext>
          </a:extLst>
        </p:cNvPr>
        <p:cNvGrpSpPr/>
        <p:nvPr/>
      </p:nvGrpSpPr>
      <p:grpSpPr>
        <a:xfrm>
          <a:off x="0" y="0"/>
          <a:ext cx="0" cy="0"/>
          <a:chOff x="0" y="0"/>
          <a:chExt cx="0" cy="0"/>
        </a:xfrm>
      </p:grpSpPr>
      <p:sp>
        <p:nvSpPr>
          <p:cNvPr id="259" name="Google Shape;259;p9:notes">
            <a:extLst>
              <a:ext uri="{FF2B5EF4-FFF2-40B4-BE49-F238E27FC236}">
                <a16:creationId xmlns:a16="http://schemas.microsoft.com/office/drawing/2014/main" id="{09A1CA8D-E857-C4B5-DF00-EE7ACA3DD1D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0" name="Google Shape;260;p9:notes">
            <a:extLst>
              <a:ext uri="{FF2B5EF4-FFF2-40B4-BE49-F238E27FC236}">
                <a16:creationId xmlns:a16="http://schemas.microsoft.com/office/drawing/2014/main" id="{03890096-3563-D205-365C-1D8F0F02013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4184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BCB414D2-DA94-DF23-6276-DF93C6EE9136}"/>
            </a:ext>
          </a:extLst>
        </p:cNvPr>
        <p:cNvGrpSpPr/>
        <p:nvPr/>
      </p:nvGrpSpPr>
      <p:grpSpPr>
        <a:xfrm>
          <a:off x="0" y="0"/>
          <a:ext cx="0" cy="0"/>
          <a:chOff x="0" y="0"/>
          <a:chExt cx="0" cy="0"/>
        </a:xfrm>
      </p:grpSpPr>
      <p:sp>
        <p:nvSpPr>
          <p:cNvPr id="259" name="Google Shape;259;p9:notes">
            <a:extLst>
              <a:ext uri="{FF2B5EF4-FFF2-40B4-BE49-F238E27FC236}">
                <a16:creationId xmlns:a16="http://schemas.microsoft.com/office/drawing/2014/main" id="{DE564E89-403A-4477-3B07-3429F062B78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9:notes">
            <a:extLst>
              <a:ext uri="{FF2B5EF4-FFF2-40B4-BE49-F238E27FC236}">
                <a16:creationId xmlns:a16="http://schemas.microsoft.com/office/drawing/2014/main" id="{2A21A9E9-F7DC-EA1F-7483-B063DA007F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80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C22A6BE9-1F39-CF12-923B-8B231C460F02}"/>
            </a:ext>
          </a:extLst>
        </p:cNvPr>
        <p:cNvGrpSpPr/>
        <p:nvPr/>
      </p:nvGrpSpPr>
      <p:grpSpPr>
        <a:xfrm>
          <a:off x="0" y="0"/>
          <a:ext cx="0" cy="0"/>
          <a:chOff x="0" y="0"/>
          <a:chExt cx="0" cy="0"/>
        </a:xfrm>
      </p:grpSpPr>
      <p:sp>
        <p:nvSpPr>
          <p:cNvPr id="259" name="Google Shape;259;p9:notes">
            <a:extLst>
              <a:ext uri="{FF2B5EF4-FFF2-40B4-BE49-F238E27FC236}">
                <a16:creationId xmlns:a16="http://schemas.microsoft.com/office/drawing/2014/main" id="{E4FFB5C5-6B50-8B1E-FF07-E7D8AA8C09AE}"/>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dirty="0"/>
              <a:t>Black feminist scholar </a:t>
            </a:r>
            <a:r>
              <a:rPr lang="en-GB" dirty="0" err="1"/>
              <a:t>Kimberlé</a:t>
            </a:r>
            <a:r>
              <a:rPr lang="en-GB" dirty="0"/>
              <a:t> Crenshaw coined this term in 1989 to describe how forms of discrimination based on someone’s race, class, gender and other aspects of their identity intersect and compound to create “interlocking oppressions”(or privilege)</a:t>
            </a:r>
          </a:p>
          <a:p>
            <a:pPr marL="0" lvl="0" indent="0" algn="l" rtl="0">
              <a:spcBef>
                <a:spcPts val="0"/>
              </a:spcBef>
              <a:spcAft>
                <a:spcPts val="0"/>
              </a:spcAft>
              <a:buNone/>
            </a:pPr>
            <a:endParaRPr dirty="0"/>
          </a:p>
        </p:txBody>
      </p:sp>
      <p:sp>
        <p:nvSpPr>
          <p:cNvPr id="260" name="Google Shape;260;p9:notes">
            <a:extLst>
              <a:ext uri="{FF2B5EF4-FFF2-40B4-BE49-F238E27FC236}">
                <a16:creationId xmlns:a16="http://schemas.microsoft.com/office/drawing/2014/main" id="{7B06E2B7-BF03-35B1-8D0F-E645E437879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4381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9C9B6127-B6D4-73AA-BF66-8CEFAB775D93}"/>
            </a:ext>
          </a:extLst>
        </p:cNvPr>
        <p:cNvGrpSpPr/>
        <p:nvPr/>
      </p:nvGrpSpPr>
      <p:grpSpPr>
        <a:xfrm>
          <a:off x="0" y="0"/>
          <a:ext cx="0" cy="0"/>
          <a:chOff x="0" y="0"/>
          <a:chExt cx="0" cy="0"/>
        </a:xfrm>
      </p:grpSpPr>
      <p:sp>
        <p:nvSpPr>
          <p:cNvPr id="259" name="Google Shape;259;p9:notes">
            <a:extLst>
              <a:ext uri="{FF2B5EF4-FFF2-40B4-BE49-F238E27FC236}">
                <a16:creationId xmlns:a16="http://schemas.microsoft.com/office/drawing/2014/main" id="{A0EF36EE-9B9D-0AAF-BACE-96EE72B6C4D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9:notes">
            <a:extLst>
              <a:ext uri="{FF2B5EF4-FFF2-40B4-BE49-F238E27FC236}">
                <a16:creationId xmlns:a16="http://schemas.microsoft.com/office/drawing/2014/main" id="{5CFD4BAD-CD34-2F8A-5749-623084A614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5526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a:extLst>
            <a:ext uri="{FF2B5EF4-FFF2-40B4-BE49-F238E27FC236}">
              <a16:creationId xmlns:a16="http://schemas.microsoft.com/office/drawing/2014/main" id="{918AE1C0-7A1F-6A98-AA0F-90FE6809F145}"/>
            </a:ext>
          </a:extLst>
        </p:cNvPr>
        <p:cNvGrpSpPr/>
        <p:nvPr/>
      </p:nvGrpSpPr>
      <p:grpSpPr>
        <a:xfrm>
          <a:off x="0" y="0"/>
          <a:ext cx="0" cy="0"/>
          <a:chOff x="0" y="0"/>
          <a:chExt cx="0" cy="0"/>
        </a:xfrm>
      </p:grpSpPr>
      <p:sp>
        <p:nvSpPr>
          <p:cNvPr id="325" name="Google Shape;325;p14:notes">
            <a:extLst>
              <a:ext uri="{FF2B5EF4-FFF2-40B4-BE49-F238E27FC236}">
                <a16:creationId xmlns:a16="http://schemas.microsoft.com/office/drawing/2014/main" id="{55B22AE0-C9D4-3372-20E3-7FC4EF24BF8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4:notes">
            <a:extLst>
              <a:ext uri="{FF2B5EF4-FFF2-40B4-BE49-F238E27FC236}">
                <a16:creationId xmlns:a16="http://schemas.microsoft.com/office/drawing/2014/main" id="{6D60D589-7853-5597-6085-7C57D9F2B96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4222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20" name="Google Shape;4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F55ED5D8-14C7-F889-313D-CAD013B3E936}"/>
            </a:ext>
          </a:extLst>
        </p:cNvPr>
        <p:cNvGrpSpPr/>
        <p:nvPr/>
      </p:nvGrpSpPr>
      <p:grpSpPr>
        <a:xfrm>
          <a:off x="0" y="0"/>
          <a:ext cx="0" cy="0"/>
          <a:chOff x="0" y="0"/>
          <a:chExt cx="0" cy="0"/>
        </a:xfrm>
      </p:grpSpPr>
      <p:sp>
        <p:nvSpPr>
          <p:cNvPr id="223" name="Google Shape;223;p6:notes">
            <a:extLst>
              <a:ext uri="{FF2B5EF4-FFF2-40B4-BE49-F238E27FC236}">
                <a16:creationId xmlns:a16="http://schemas.microsoft.com/office/drawing/2014/main" id="{AC54A4D3-7980-1CCE-AFFD-C4B5177F6FE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6:notes">
            <a:extLst>
              <a:ext uri="{FF2B5EF4-FFF2-40B4-BE49-F238E27FC236}">
                <a16:creationId xmlns:a16="http://schemas.microsoft.com/office/drawing/2014/main" id="{246E2C96-9BA6-D1CE-6948-5CBE3BAD7B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3953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2983E228-2892-82CC-D57C-8A006B4096AC}"/>
            </a:ext>
          </a:extLst>
        </p:cNvPr>
        <p:cNvGrpSpPr/>
        <p:nvPr/>
      </p:nvGrpSpPr>
      <p:grpSpPr>
        <a:xfrm>
          <a:off x="0" y="0"/>
          <a:ext cx="0" cy="0"/>
          <a:chOff x="0" y="0"/>
          <a:chExt cx="0" cy="0"/>
        </a:xfrm>
      </p:grpSpPr>
      <p:sp>
        <p:nvSpPr>
          <p:cNvPr id="419" name="Google Shape;419;p20:notes">
            <a:extLst>
              <a:ext uri="{FF2B5EF4-FFF2-40B4-BE49-F238E27FC236}">
                <a16:creationId xmlns:a16="http://schemas.microsoft.com/office/drawing/2014/main" id="{E2842CE2-B1FD-A4A9-0E7A-7AE5FE8C3D5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20:notes">
            <a:extLst>
              <a:ext uri="{FF2B5EF4-FFF2-40B4-BE49-F238E27FC236}">
                <a16:creationId xmlns:a16="http://schemas.microsoft.com/office/drawing/2014/main" id="{AB5A56BA-48DA-0C27-0237-6BED52BFFA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727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6A80DB0B-EA2F-FFA6-4FAB-8F52E9910FBB}"/>
            </a:ext>
          </a:extLst>
        </p:cNvPr>
        <p:cNvGrpSpPr/>
        <p:nvPr/>
      </p:nvGrpSpPr>
      <p:grpSpPr>
        <a:xfrm>
          <a:off x="0" y="0"/>
          <a:ext cx="0" cy="0"/>
          <a:chOff x="0" y="0"/>
          <a:chExt cx="0" cy="0"/>
        </a:xfrm>
      </p:grpSpPr>
      <p:sp>
        <p:nvSpPr>
          <p:cNvPr id="223" name="Google Shape;223;p6:notes">
            <a:extLst>
              <a:ext uri="{FF2B5EF4-FFF2-40B4-BE49-F238E27FC236}">
                <a16:creationId xmlns:a16="http://schemas.microsoft.com/office/drawing/2014/main" id="{DC40E26B-8C60-F9EE-C754-9605AB33B99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6:notes">
            <a:extLst>
              <a:ext uri="{FF2B5EF4-FFF2-40B4-BE49-F238E27FC236}">
                <a16:creationId xmlns:a16="http://schemas.microsoft.com/office/drawing/2014/main" id="{5F80D8DF-BFFE-CC80-11C6-221877C9523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3482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161E37ED-F5CB-4B96-5C26-EF303125ECE7}"/>
            </a:ext>
          </a:extLst>
        </p:cNvPr>
        <p:cNvGrpSpPr/>
        <p:nvPr/>
      </p:nvGrpSpPr>
      <p:grpSpPr>
        <a:xfrm>
          <a:off x="0" y="0"/>
          <a:ext cx="0" cy="0"/>
          <a:chOff x="0" y="0"/>
          <a:chExt cx="0" cy="0"/>
        </a:xfrm>
      </p:grpSpPr>
      <p:sp>
        <p:nvSpPr>
          <p:cNvPr id="248" name="Google Shape;248;p8:notes">
            <a:extLst>
              <a:ext uri="{FF2B5EF4-FFF2-40B4-BE49-F238E27FC236}">
                <a16:creationId xmlns:a16="http://schemas.microsoft.com/office/drawing/2014/main" id="{4C60C691-49BA-B284-94AE-91645A955E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8:notes">
            <a:extLst>
              <a:ext uri="{FF2B5EF4-FFF2-40B4-BE49-F238E27FC236}">
                <a16:creationId xmlns:a16="http://schemas.microsoft.com/office/drawing/2014/main" id="{F15D7543-A054-F9C2-0E4C-3115BBAAE83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5214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B5A222EA-FDD1-2DA6-E8BB-A6A0D96461BA}"/>
            </a:ext>
          </a:extLst>
        </p:cNvPr>
        <p:cNvGrpSpPr/>
        <p:nvPr/>
      </p:nvGrpSpPr>
      <p:grpSpPr>
        <a:xfrm>
          <a:off x="0" y="0"/>
          <a:ext cx="0" cy="0"/>
          <a:chOff x="0" y="0"/>
          <a:chExt cx="0" cy="0"/>
        </a:xfrm>
      </p:grpSpPr>
      <p:sp>
        <p:nvSpPr>
          <p:cNvPr id="248" name="Google Shape;248;p8:notes">
            <a:extLst>
              <a:ext uri="{FF2B5EF4-FFF2-40B4-BE49-F238E27FC236}">
                <a16:creationId xmlns:a16="http://schemas.microsoft.com/office/drawing/2014/main" id="{DAF1258E-398C-4A23-7036-08F3C613B21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8:notes">
            <a:extLst>
              <a:ext uri="{FF2B5EF4-FFF2-40B4-BE49-F238E27FC236}">
                <a16:creationId xmlns:a16="http://schemas.microsoft.com/office/drawing/2014/main" id="{C1B43926-A0EF-071B-2864-85788933542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2222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1737F91B-02C7-69C6-392D-8E9B0A0CC479}"/>
            </a:ext>
          </a:extLst>
        </p:cNvPr>
        <p:cNvGrpSpPr/>
        <p:nvPr/>
      </p:nvGrpSpPr>
      <p:grpSpPr>
        <a:xfrm>
          <a:off x="0" y="0"/>
          <a:ext cx="0" cy="0"/>
          <a:chOff x="0" y="0"/>
          <a:chExt cx="0" cy="0"/>
        </a:xfrm>
      </p:grpSpPr>
      <p:sp>
        <p:nvSpPr>
          <p:cNvPr id="248" name="Google Shape;248;p8:notes">
            <a:extLst>
              <a:ext uri="{FF2B5EF4-FFF2-40B4-BE49-F238E27FC236}">
                <a16:creationId xmlns:a16="http://schemas.microsoft.com/office/drawing/2014/main" id="{4A1F8F5A-F63A-1C9C-7B78-D4BF9D9495C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8:notes">
            <a:extLst>
              <a:ext uri="{FF2B5EF4-FFF2-40B4-BE49-F238E27FC236}">
                <a16:creationId xmlns:a16="http://schemas.microsoft.com/office/drawing/2014/main" id="{8D42D578-F1A6-ACA6-B952-167F59E7D6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6775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3AC2F8FE-DA7F-8D2F-AF7A-8D39EA59C91C}"/>
            </a:ext>
          </a:extLst>
        </p:cNvPr>
        <p:cNvGrpSpPr/>
        <p:nvPr/>
      </p:nvGrpSpPr>
      <p:grpSpPr>
        <a:xfrm>
          <a:off x="0" y="0"/>
          <a:ext cx="0" cy="0"/>
          <a:chOff x="0" y="0"/>
          <a:chExt cx="0" cy="0"/>
        </a:xfrm>
      </p:grpSpPr>
      <p:sp>
        <p:nvSpPr>
          <p:cNvPr id="259" name="Google Shape;259;p9:notes">
            <a:extLst>
              <a:ext uri="{FF2B5EF4-FFF2-40B4-BE49-F238E27FC236}">
                <a16:creationId xmlns:a16="http://schemas.microsoft.com/office/drawing/2014/main" id="{8F54C024-A658-F365-8610-3D57E237358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9:notes">
            <a:extLst>
              <a:ext uri="{FF2B5EF4-FFF2-40B4-BE49-F238E27FC236}">
                <a16:creationId xmlns:a16="http://schemas.microsoft.com/office/drawing/2014/main" id="{56A28565-E05A-A52A-9C43-0B0DDEAD77C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776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3" name="Google Shape;9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Poppins SemiBold"/>
              <a:buNone/>
              <a:defRPr>
                <a:latin typeface="Poppins SemiBold"/>
                <a:ea typeface="Poppins SemiBold"/>
                <a:cs typeface="Poppins SemiBold"/>
                <a:sym typeface="Poppi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Poppins"/>
                <a:ea typeface="Poppins"/>
                <a:cs typeface="Poppins"/>
                <a:sym typeface="Poppins"/>
              </a:defRPr>
            </a:lvl1pPr>
            <a:lvl2pPr marL="914400" lvl="1" indent="-381000" algn="l">
              <a:lnSpc>
                <a:spcPct val="90000"/>
              </a:lnSpc>
              <a:spcBef>
                <a:spcPts val="500"/>
              </a:spcBef>
              <a:spcAft>
                <a:spcPts val="0"/>
              </a:spcAft>
              <a:buClr>
                <a:schemeClr val="dk1"/>
              </a:buClr>
              <a:buSzPts val="2400"/>
              <a:buChar char="•"/>
              <a:defRPr>
                <a:latin typeface="Poppins"/>
                <a:ea typeface="Poppins"/>
                <a:cs typeface="Poppins"/>
                <a:sym typeface="Poppins"/>
              </a:defRPr>
            </a:lvl2pPr>
            <a:lvl3pPr marL="1371600" lvl="2" indent="-355600" algn="l">
              <a:lnSpc>
                <a:spcPct val="90000"/>
              </a:lnSpc>
              <a:spcBef>
                <a:spcPts val="500"/>
              </a:spcBef>
              <a:spcAft>
                <a:spcPts val="0"/>
              </a:spcAft>
              <a:buClr>
                <a:schemeClr val="dk1"/>
              </a:buClr>
              <a:buSzPts val="2000"/>
              <a:buChar char="•"/>
              <a:defRPr>
                <a:latin typeface="Poppins"/>
                <a:ea typeface="Poppins"/>
                <a:cs typeface="Poppins"/>
                <a:sym typeface="Poppins"/>
              </a:defRPr>
            </a:lvl3pPr>
            <a:lvl4pPr marL="1828800" lvl="3" indent="-342900" algn="l">
              <a:lnSpc>
                <a:spcPct val="90000"/>
              </a:lnSpc>
              <a:spcBef>
                <a:spcPts val="500"/>
              </a:spcBef>
              <a:spcAft>
                <a:spcPts val="0"/>
              </a:spcAft>
              <a:buClr>
                <a:schemeClr val="dk1"/>
              </a:buClr>
              <a:buSzPts val="1800"/>
              <a:buChar char="•"/>
              <a:defRPr>
                <a:latin typeface="Poppins"/>
                <a:ea typeface="Poppins"/>
                <a:cs typeface="Poppins"/>
                <a:sym typeface="Poppins"/>
              </a:defRPr>
            </a:lvl4pPr>
            <a:lvl5pPr marL="2286000" lvl="4" indent="-342900" algn="l">
              <a:lnSpc>
                <a:spcPct val="90000"/>
              </a:lnSpc>
              <a:spcBef>
                <a:spcPts val="500"/>
              </a:spcBef>
              <a:spcAft>
                <a:spcPts val="0"/>
              </a:spcAft>
              <a:buClr>
                <a:schemeClr val="dk1"/>
              </a:buClr>
              <a:buSzPts val="1800"/>
              <a:buChar char="•"/>
              <a:defRPr>
                <a:latin typeface="Poppins"/>
                <a:ea typeface="Poppins"/>
                <a:cs typeface="Poppins"/>
                <a:sym typeface="Poppi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5" name="Google Shape;10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5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5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5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5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5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5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p5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p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57"/>
          <p:cNvSpPr>
            <a:spLocks noGrp="1"/>
          </p:cNvSpPr>
          <p:nvPr>
            <p:ph type="pic" idx="2"/>
          </p:nvPr>
        </p:nvSpPr>
        <p:spPr>
          <a:xfrm>
            <a:off x="5183188" y="987425"/>
            <a:ext cx="6172200" cy="4873625"/>
          </a:xfrm>
          <a:prstGeom prst="rect">
            <a:avLst/>
          </a:prstGeom>
          <a:noFill/>
          <a:ln>
            <a:noFill/>
          </a:ln>
        </p:spPr>
      </p:sp>
      <p:sp>
        <p:nvSpPr>
          <p:cNvPr id="143" name="Google Shape;143;p5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5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5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5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a:spLocks noGrp="1"/>
          </p:cNvSpPr>
          <p:nvPr>
            <p:ph type="pic" idx="2"/>
          </p:nvPr>
        </p:nvSpPr>
        <p:spPr>
          <a:xfrm>
            <a:off x="5183188" y="987425"/>
            <a:ext cx="6172200" cy="4873625"/>
          </a:xfrm>
          <a:prstGeom prst="rect">
            <a:avLst/>
          </a:prstGeom>
          <a:noFill/>
          <a:ln>
            <a:noFill/>
          </a:ln>
        </p:spPr>
      </p:sp>
      <p:sp>
        <p:nvSpPr>
          <p:cNvPr id="68" name="Google Shape;68;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blogs.law.columbia.edu/critique1313/files/2020/02/1229039.pdf" TargetMode="External"/><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resilience.org/stories/2021-06-18/the-blackfoot-wisdom-that-inspired-maslows-hierarch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systemsanctuary.com/scale-deep"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hyperlink" Target="https://www.nice.org.uk/about/nice-communities/social-care/quick-guides/evidence-for-strengths-and-asset-based-outcomes" TargetMode="External"/><Relationship Id="rId13" Type="http://schemas.openxmlformats.org/officeDocument/2006/relationships/hyperlink" Target="https://www.local.gov.uk/publications/briefing-developing-community-asset-based-approach" TargetMode="External"/><Relationship Id="rId18" Type="http://schemas.openxmlformats.org/officeDocument/2006/relationships/hyperlink" Target="https://www.sportengland.org/about-us/uniting-movement" TargetMode="External"/><Relationship Id="rId3" Type="http://schemas.openxmlformats.org/officeDocument/2006/relationships/image" Target="../media/image9.png"/><Relationship Id="rId21" Type="http://schemas.openxmlformats.org/officeDocument/2006/relationships/hyperlink" Target="https://www.newlocal.org.uk/research/community-power/" TargetMode="External"/><Relationship Id="rId7" Type="http://schemas.openxmlformats.org/officeDocument/2006/relationships/hyperlink" Target="https://assets.publishing.service.gov.uk/media/5e184c78e5274a06b1c3c5f9/WSA_Briefing.pdf" TargetMode="External"/><Relationship Id="rId12" Type="http://schemas.openxmlformats.org/officeDocument/2006/relationships/hyperlink" Target="https://www.nhsconfed.org/topic/system-working/integrated-neighbourhood-working" TargetMode="External"/><Relationship Id="rId17" Type="http://schemas.openxmlformats.org/officeDocument/2006/relationships/hyperlink" Target="https://www.tnlcommunityfund.org.uk/media/documents/corporate-documents/TF23_007_Strategic-Renewal-10.pdf?mtime=20230602112144&amp;focal=none" TargetMode="External"/><Relationship Id="rId2" Type="http://schemas.openxmlformats.org/officeDocument/2006/relationships/notesSlide" Target="../notesSlides/notesSlide19.xml"/><Relationship Id="rId16" Type="http://schemas.openxmlformats.org/officeDocument/2006/relationships/hyperlink" Target="https://socialcarefuture.org.uk/" TargetMode="External"/><Relationship Id="rId20" Type="http://schemas.openxmlformats.org/officeDocument/2006/relationships/hyperlink" Target="https://www.gov.uk/government/publications/levelling-up-the-united-kingdom" TargetMode="Externa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www.rsph.org.uk/our-work/programmes-hub/community-spirit-programme.html" TargetMode="External"/><Relationship Id="rId24" Type="http://schemas.openxmlformats.org/officeDocument/2006/relationships/hyperlink" Target="https://www.right-here.org/" TargetMode="External"/><Relationship Id="rId5" Type="http://schemas.openxmlformats.org/officeDocument/2006/relationships/image" Target="../media/image11.png"/><Relationship Id="rId15" Type="http://schemas.openxmlformats.org/officeDocument/2006/relationships/hyperlink" Target="https://www.adass.org.uk/wp-content/uploads/2024/06/adass-time-to-act-april-2023-1.pdf" TargetMode="External"/><Relationship Id="rId23" Type="http://schemas.openxmlformats.org/officeDocument/2006/relationships/hyperlink" Target="https://www.digitalhealth.net/wp-content/uploads/2025/05/Model-Integrated-Care-Board-%E2%80%93-Blueprint-v1.0.pdf" TargetMode="External"/><Relationship Id="rId10" Type="http://schemas.openxmlformats.org/officeDocument/2006/relationships/hyperlink" Target="https://www.health.org.uk/evidence-hub/ffc" TargetMode="External"/><Relationship Id="rId19" Type="http://schemas.openxmlformats.org/officeDocument/2006/relationships/hyperlink" Target="https://www.gov.uk/government/publications/research-report-understanding-the-role-of-dcms-in-building-and-strengthening-community-connections/research-report-understanding-the-role-of-dcms-in-building-and-strengthening-community-connections" TargetMode="External"/><Relationship Id="rId4" Type="http://schemas.openxmlformats.org/officeDocument/2006/relationships/image" Target="../media/image17.png"/><Relationship Id="rId9" Type="http://schemas.openxmlformats.org/officeDocument/2006/relationships/hyperlink" Target="https://assets.kingsfund.org.uk/f/256914/x/8b238f0724/corporatestrategy_2025to2030.pdf" TargetMode="External"/><Relationship Id="rId14" Type="http://schemas.openxmlformats.org/officeDocument/2006/relationships/hyperlink" Target="https://assets.publishing.service.gov.uk/media/6866387fe6557c544c74db7a/fit-for-the-future-10-year-health-plan-for-england.pdf" TargetMode="External"/><Relationship Id="rId22" Type="http://schemas.openxmlformats.org/officeDocument/2006/relationships/hyperlink" Target="https://www.england.nhs.uk/long-read/neighbourhood-health-guidelines-2025-26/"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nesta.org.uk/report/asset-based-community-development-local-authorities/" TargetMode="Externa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assets.publishing.service.gov.uk/media/5c2f65d3e5274a6599225de9/A_guide_to_community-centred_approaches_for_health_and_wellbeing__full_report_.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collaboratecic.com/wp-content/uploads/2023/10/A-Guide-to-Collaboration-Final-Public-updt.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hyperlink" Target="mailto:steve@hastingsvoluntaryaction.org.uk" TargetMode="External"/><Relationship Id="rId3" Type="http://schemas.openxmlformats.org/officeDocument/2006/relationships/image" Target="../media/image9.png"/><Relationship Id="rId7" Type="http://schemas.openxmlformats.org/officeDocument/2006/relationships/hyperlink" Target="mailto:Penny@sussexcommunity.org.uk"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mailto:Terry.Hume@eastsussex.gov.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assets.publishing.service.gov.uk/media/5a74d3e440f0b65f613228d7/Psychosocial_pathways_and_health_equity.pdf" TargetMode="External"/><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rsph.org.uk/static/ed685669-c5dc-4bab-b38e7156c238f4dc/CommunitySpirit.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socialcapitalresearch.com/what-is-bridging-social-capital/" TargetMode="External"/><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
          <p:cNvPicPr preferRelativeResize="0"/>
          <p:nvPr/>
        </p:nvPicPr>
        <p:blipFill rotWithShape="1">
          <a:blip r:embed="rId3">
            <a:alphaModFix/>
          </a:blip>
          <a:srcRect/>
          <a:stretch/>
        </p:blipFill>
        <p:spPr>
          <a:xfrm>
            <a:off x="356521" y="360000"/>
            <a:ext cx="11476079" cy="4867694"/>
          </a:xfrm>
          <a:prstGeom prst="rect">
            <a:avLst/>
          </a:prstGeom>
          <a:noFill/>
          <a:ln>
            <a:noFill/>
          </a:ln>
        </p:spPr>
      </p:pic>
      <p:pic>
        <p:nvPicPr>
          <p:cNvPr id="164" name="Google Shape;164;p1"/>
          <p:cNvPicPr preferRelativeResize="0"/>
          <p:nvPr/>
        </p:nvPicPr>
        <p:blipFill rotWithShape="1">
          <a:blip r:embed="rId4">
            <a:alphaModFix/>
          </a:blip>
          <a:srcRect t="25993" b="24713"/>
          <a:stretch/>
        </p:blipFill>
        <p:spPr>
          <a:xfrm>
            <a:off x="5000508" y="5512312"/>
            <a:ext cx="2190984" cy="1080000"/>
          </a:xfrm>
          <a:prstGeom prst="rect">
            <a:avLst/>
          </a:prstGeom>
          <a:noFill/>
          <a:ln>
            <a:noFill/>
          </a:ln>
        </p:spPr>
      </p:pic>
      <p:pic>
        <p:nvPicPr>
          <p:cNvPr id="165" name="Google Shape;165;p1"/>
          <p:cNvPicPr preferRelativeResize="0"/>
          <p:nvPr/>
        </p:nvPicPr>
        <p:blipFill rotWithShape="1">
          <a:blip r:embed="rId5">
            <a:alphaModFix/>
          </a:blip>
          <a:srcRect/>
          <a:stretch/>
        </p:blipFill>
        <p:spPr>
          <a:xfrm>
            <a:off x="1917974" y="5556132"/>
            <a:ext cx="1271476" cy="900000"/>
          </a:xfrm>
          <a:prstGeom prst="rect">
            <a:avLst/>
          </a:prstGeom>
          <a:noFill/>
          <a:ln>
            <a:noFill/>
          </a:ln>
        </p:spPr>
      </p:pic>
      <p:pic>
        <p:nvPicPr>
          <p:cNvPr id="166" name="Google Shape;166;p1"/>
          <p:cNvPicPr preferRelativeResize="0"/>
          <p:nvPr/>
        </p:nvPicPr>
        <p:blipFill rotWithShape="1">
          <a:blip r:embed="rId6">
            <a:alphaModFix/>
          </a:blip>
          <a:srcRect/>
          <a:stretch/>
        </p:blipFill>
        <p:spPr>
          <a:xfrm>
            <a:off x="10562638" y="5556132"/>
            <a:ext cx="1272986" cy="900000"/>
          </a:xfrm>
          <a:prstGeom prst="rect">
            <a:avLst/>
          </a:prstGeom>
          <a:noFill/>
          <a:ln>
            <a:noFill/>
          </a:ln>
        </p:spPr>
      </p:pic>
      <p:pic>
        <p:nvPicPr>
          <p:cNvPr id="167" name="Google Shape;167;p1"/>
          <p:cNvPicPr preferRelativeResize="0"/>
          <p:nvPr/>
        </p:nvPicPr>
        <p:blipFill rotWithShape="1">
          <a:blip r:embed="rId7">
            <a:alphaModFix/>
          </a:blip>
          <a:srcRect/>
          <a:stretch/>
        </p:blipFill>
        <p:spPr>
          <a:xfrm>
            <a:off x="9036867" y="5556132"/>
            <a:ext cx="1271476" cy="900000"/>
          </a:xfrm>
          <a:prstGeom prst="rect">
            <a:avLst/>
          </a:prstGeom>
          <a:noFill/>
          <a:ln>
            <a:noFill/>
          </a:ln>
        </p:spPr>
      </p:pic>
      <p:pic>
        <p:nvPicPr>
          <p:cNvPr id="168" name="Google Shape;168;p1"/>
          <p:cNvPicPr preferRelativeResize="0"/>
          <p:nvPr/>
        </p:nvPicPr>
        <p:blipFill rotWithShape="1">
          <a:blip r:embed="rId8">
            <a:alphaModFix/>
          </a:blip>
          <a:srcRect/>
          <a:stretch/>
        </p:blipFill>
        <p:spPr>
          <a:xfrm>
            <a:off x="359400" y="5556132"/>
            <a:ext cx="1272987" cy="900000"/>
          </a:xfrm>
          <a:prstGeom prst="rect">
            <a:avLst/>
          </a:prstGeom>
          <a:noFill/>
          <a:ln>
            <a:noFill/>
          </a:ln>
        </p:spPr>
      </p:pic>
      <p:pic>
        <p:nvPicPr>
          <p:cNvPr id="169" name="Google Shape;169;p1"/>
          <p:cNvPicPr preferRelativeResize="0"/>
          <p:nvPr/>
        </p:nvPicPr>
        <p:blipFill rotWithShape="1">
          <a:blip r:embed="rId9">
            <a:alphaModFix/>
          </a:blip>
          <a:srcRect/>
          <a:stretch/>
        </p:blipFill>
        <p:spPr>
          <a:xfrm>
            <a:off x="3474737" y="5556132"/>
            <a:ext cx="1272987" cy="900000"/>
          </a:xfrm>
          <a:prstGeom prst="rect">
            <a:avLst/>
          </a:prstGeom>
          <a:noFill/>
          <a:ln>
            <a:noFill/>
          </a:ln>
        </p:spPr>
      </p:pic>
      <p:pic>
        <p:nvPicPr>
          <p:cNvPr id="170" name="Google Shape;170;p1"/>
          <p:cNvPicPr preferRelativeResize="0"/>
          <p:nvPr/>
        </p:nvPicPr>
        <p:blipFill rotWithShape="1">
          <a:blip r:embed="rId10">
            <a:alphaModFix/>
          </a:blip>
          <a:srcRect/>
          <a:stretch/>
        </p:blipFill>
        <p:spPr>
          <a:xfrm>
            <a:off x="7480106" y="5556132"/>
            <a:ext cx="1271477" cy="900000"/>
          </a:xfrm>
          <a:prstGeom prst="rect">
            <a:avLst/>
          </a:prstGeom>
          <a:noFill/>
          <a:ln>
            <a:noFill/>
          </a:ln>
        </p:spPr>
      </p:pic>
      <p:sp>
        <p:nvSpPr>
          <p:cNvPr id="171" name="Google Shape;171;p1"/>
          <p:cNvSpPr/>
          <p:nvPr/>
        </p:nvSpPr>
        <p:spPr>
          <a:xfrm>
            <a:off x="359400" y="360000"/>
            <a:ext cx="11473200" cy="4867782"/>
          </a:xfrm>
          <a:prstGeom prst="rect">
            <a:avLst/>
          </a:prstGeom>
          <a:solidFill>
            <a:srgbClr val="4D2379">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2" name="Google Shape;172;p1"/>
          <p:cNvSpPr txBox="1"/>
          <p:nvPr/>
        </p:nvSpPr>
        <p:spPr>
          <a:xfrm>
            <a:off x="487678" y="1062624"/>
            <a:ext cx="11213763" cy="37086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0" i="0" u="none" strike="noStrike" cap="none" dirty="0">
                <a:solidFill>
                  <a:srgbClr val="FFE22B"/>
                </a:solidFill>
                <a:latin typeface="Poppins ExtraBold"/>
                <a:ea typeface="Poppins ExtraBold"/>
                <a:cs typeface="Poppins ExtraBold"/>
                <a:sym typeface="Poppins ExtraBold"/>
              </a:rPr>
              <a:t>Building community power in practice: How the people of East Sussex have ‘made it happen’</a:t>
            </a:r>
          </a:p>
          <a:p>
            <a:pPr marL="0" marR="0" lvl="0" indent="0" algn="l" rtl="0">
              <a:spcBef>
                <a:spcPts val="0"/>
              </a:spcBef>
              <a:spcAft>
                <a:spcPts val="0"/>
              </a:spcAft>
              <a:buNone/>
            </a:pPr>
            <a:endParaRPr lang="en-GB" sz="2400" dirty="0">
              <a:solidFill>
                <a:srgbClr val="FFE22B"/>
              </a:solidFill>
              <a:latin typeface="Poppins ExtraBold"/>
              <a:ea typeface="Poppins SemiBold"/>
              <a:cs typeface="Poppins ExtraBold"/>
              <a:sym typeface="Poppins ExtraBold"/>
            </a:endParaRPr>
          </a:p>
          <a:p>
            <a:pPr marL="0" marR="0" lvl="0" indent="0" algn="l" rtl="0">
              <a:spcBef>
                <a:spcPts val="0"/>
              </a:spcBef>
              <a:spcAft>
                <a:spcPts val="0"/>
              </a:spcAft>
              <a:buNone/>
            </a:pPr>
            <a:endParaRPr lang="en-GB" sz="2400" dirty="0">
              <a:solidFill>
                <a:srgbClr val="FFE22B"/>
              </a:solidFill>
              <a:latin typeface="Poppins ExtraBold"/>
              <a:ea typeface="Poppins SemiBold"/>
              <a:cs typeface="Poppins ExtraBold"/>
              <a:sym typeface="Poppins ExtraBold"/>
            </a:endParaRPr>
          </a:p>
          <a:p>
            <a:pPr marL="0" marR="0" lvl="0" indent="0" algn="l" rtl="0">
              <a:spcBef>
                <a:spcPts val="0"/>
              </a:spcBef>
              <a:spcAft>
                <a:spcPts val="0"/>
              </a:spcAft>
              <a:buNone/>
            </a:pPr>
            <a:r>
              <a:rPr lang="en-GB" sz="1800" dirty="0">
                <a:solidFill>
                  <a:srgbClr val="FFE22B"/>
                </a:solidFill>
                <a:latin typeface="Poppins ExtraBold"/>
                <a:ea typeface="Poppins SemiBold"/>
                <a:cs typeface="Poppins ExtraBold"/>
                <a:sym typeface="Poppins ExtraBold"/>
              </a:rPr>
              <a:t>Penny Shimmin (Chief Executive, Sussex Community Development Association </a:t>
            </a:r>
          </a:p>
          <a:p>
            <a:pPr marL="0" marR="0" lvl="0" indent="0" algn="l" rtl="0">
              <a:spcBef>
                <a:spcPts val="0"/>
              </a:spcBef>
              <a:spcAft>
                <a:spcPts val="0"/>
              </a:spcAft>
              <a:buNone/>
            </a:pPr>
            <a:r>
              <a:rPr lang="en-GB" sz="1800" dirty="0">
                <a:solidFill>
                  <a:srgbClr val="FFE22B"/>
                </a:solidFill>
                <a:latin typeface="Poppins ExtraBold"/>
                <a:ea typeface="Poppins SemiBold"/>
                <a:cs typeface="Poppins ExtraBold"/>
                <a:sym typeface="Poppins ExtraBold"/>
              </a:rPr>
              <a:t>Steve Manwaring (Chief Executive, Hastings Voluntary Action</a:t>
            </a:r>
          </a:p>
          <a:p>
            <a:pPr marL="0" marR="0" lvl="0" indent="0" algn="l" rtl="0">
              <a:spcBef>
                <a:spcPts val="0"/>
              </a:spcBef>
              <a:spcAft>
                <a:spcPts val="0"/>
              </a:spcAft>
              <a:buNone/>
            </a:pPr>
            <a:r>
              <a:rPr lang="en-GB" sz="1800" dirty="0">
                <a:solidFill>
                  <a:srgbClr val="FFE22B"/>
                </a:solidFill>
                <a:latin typeface="Poppins ExtraBold"/>
                <a:ea typeface="Poppins SemiBold"/>
                <a:cs typeface="Poppins ExtraBold"/>
                <a:sym typeface="Poppins ExtraBold"/>
              </a:rPr>
              <a:t>Terry Hume (Public Health, Healthy Communities and Places, ESCC) </a:t>
            </a:r>
          </a:p>
          <a:p>
            <a:pPr marL="0" marR="0" lvl="0" indent="0" algn="l" rtl="0">
              <a:spcBef>
                <a:spcPts val="0"/>
              </a:spcBef>
              <a:spcAft>
                <a:spcPts val="0"/>
              </a:spcAft>
              <a:buNone/>
            </a:pPr>
            <a:endParaRPr sz="1800" dirty="0"/>
          </a:p>
          <a:p>
            <a:pPr marL="0" marR="0" lvl="0" indent="0" algn="l" rtl="0">
              <a:lnSpc>
                <a:spcPct val="150000"/>
              </a:lnSpc>
              <a:spcBef>
                <a:spcPts val="0"/>
              </a:spcBef>
              <a:spcAft>
                <a:spcPts val="0"/>
              </a:spcAft>
              <a:buNone/>
            </a:pPr>
            <a:r>
              <a:rPr lang="en-GB" sz="1800" dirty="0">
                <a:solidFill>
                  <a:schemeClr val="lt1"/>
                </a:solidFill>
                <a:latin typeface="Poppins SemiBold"/>
                <a:ea typeface="Poppins SemiBold"/>
                <a:cs typeface="Poppins SemiBold"/>
                <a:sym typeface="Poppins SemiBold"/>
              </a:rPr>
              <a:t>Partnership Plus Full Group, 18 July 2025</a:t>
            </a:r>
            <a:endParaRPr sz="2400" dirty="0">
              <a:solidFill>
                <a:schemeClr val="lt1"/>
              </a:solidFill>
              <a:latin typeface="Poppins SemiBold"/>
              <a:ea typeface="Poppins SemiBold"/>
              <a:cs typeface="Poppins SemiBold"/>
              <a:sym typeface="Poppins SemiBold"/>
            </a:endParaRPr>
          </a:p>
          <a:p>
            <a:pPr marL="0" marR="0" lvl="0" indent="0" algn="l" rtl="0">
              <a:spcBef>
                <a:spcPts val="0"/>
              </a:spcBef>
              <a:spcAft>
                <a:spcPts val="0"/>
              </a:spcAft>
              <a:buNone/>
            </a:pPr>
            <a:endParaRPr sz="2400" dirty="0">
              <a:solidFill>
                <a:schemeClr val="lt1"/>
              </a:solidFill>
              <a:latin typeface="Poppins SemiBold"/>
              <a:ea typeface="Poppins SemiBold"/>
              <a:cs typeface="Poppins SemiBold"/>
              <a:sym typeface="Poppins Semi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1000"/>
                                        <p:tgtEl>
                                          <p:spTgt spid="16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5"/>
                                        </p:tgtEl>
                                        <p:attrNameLst>
                                          <p:attrName>style.visibility</p:attrName>
                                        </p:attrNameLst>
                                      </p:cBhvr>
                                      <p:to>
                                        <p:strVal val="visible"/>
                                      </p:to>
                                    </p:set>
                                    <p:animEffect transition="in" filter="fade">
                                      <p:cBhvr>
                                        <p:cTn id="11" dur="1000"/>
                                        <p:tgtEl>
                                          <p:spTgt spid="16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69"/>
                                        </p:tgtEl>
                                        <p:attrNameLst>
                                          <p:attrName>style.visibility</p:attrName>
                                        </p:attrNameLst>
                                      </p:cBhvr>
                                      <p:to>
                                        <p:strVal val="visible"/>
                                      </p:to>
                                    </p:set>
                                    <p:animEffect transition="in" filter="fade">
                                      <p:cBhvr>
                                        <p:cTn id="15" dur="1000"/>
                                        <p:tgtEl>
                                          <p:spTgt spid="169"/>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70"/>
                                        </p:tgtEl>
                                        <p:attrNameLst>
                                          <p:attrName>style.visibility</p:attrName>
                                        </p:attrNameLst>
                                      </p:cBhvr>
                                      <p:to>
                                        <p:strVal val="visible"/>
                                      </p:to>
                                    </p:set>
                                    <p:animEffect transition="in" filter="fade">
                                      <p:cBhvr>
                                        <p:cTn id="19" dur="1000"/>
                                        <p:tgtEl>
                                          <p:spTgt spid="170"/>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67"/>
                                        </p:tgtEl>
                                        <p:attrNameLst>
                                          <p:attrName>style.visibility</p:attrName>
                                        </p:attrNameLst>
                                      </p:cBhvr>
                                      <p:to>
                                        <p:strVal val="visible"/>
                                      </p:to>
                                    </p:set>
                                    <p:animEffect transition="in" filter="fade">
                                      <p:cBhvr>
                                        <p:cTn id="23" dur="1000"/>
                                        <p:tgtEl>
                                          <p:spTgt spid="167"/>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66"/>
                                        </p:tgtEl>
                                        <p:attrNameLst>
                                          <p:attrName>style.visibility</p:attrName>
                                        </p:attrNameLst>
                                      </p:cBhvr>
                                      <p:to>
                                        <p:strVal val="visible"/>
                                      </p:to>
                                    </p:set>
                                    <p:animEffect transition="in" filter="fade">
                                      <p:cBhvr>
                                        <p:cTn id="27" dur="1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1">
          <a:extLst>
            <a:ext uri="{FF2B5EF4-FFF2-40B4-BE49-F238E27FC236}">
              <a16:creationId xmlns:a16="http://schemas.microsoft.com/office/drawing/2014/main" id="{70D76E5B-212A-0CA7-0835-9F2C1D259BAF}"/>
            </a:ext>
          </a:extLst>
        </p:cNvPr>
        <p:cNvGrpSpPr/>
        <p:nvPr/>
      </p:nvGrpSpPr>
      <p:grpSpPr>
        <a:xfrm>
          <a:off x="0" y="0"/>
          <a:ext cx="0" cy="0"/>
          <a:chOff x="0" y="0"/>
          <a:chExt cx="0" cy="0"/>
        </a:xfrm>
      </p:grpSpPr>
      <p:sp>
        <p:nvSpPr>
          <p:cNvPr id="262" name="Google Shape;262;p9">
            <a:extLst>
              <a:ext uri="{FF2B5EF4-FFF2-40B4-BE49-F238E27FC236}">
                <a16:creationId xmlns:a16="http://schemas.microsoft.com/office/drawing/2014/main" id="{FBA0BE4B-02EE-7A7A-DB7F-135D275794F9}"/>
              </a:ext>
            </a:extLst>
          </p:cNvPr>
          <p:cNvSpPr txBox="1">
            <a:spLocks noGrp="1"/>
          </p:cNvSpPr>
          <p:nvPr>
            <p:ph type="body" idx="1"/>
          </p:nvPr>
        </p:nvSpPr>
        <p:spPr>
          <a:xfrm>
            <a:off x="3491343" y="0"/>
            <a:ext cx="8700656" cy="6858000"/>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buNone/>
            </a:pPr>
            <a:r>
              <a:rPr lang="en-GB" sz="1800" i="1" dirty="0">
                <a:solidFill>
                  <a:srgbClr val="7030A0"/>
                </a:solidFill>
                <a:latin typeface="Poppins"/>
                <a:cs typeface="Poppins"/>
                <a:sym typeface="Poppins"/>
              </a:rPr>
              <a:t>“Making it Happen isn’t just a programme – it’s a way of working that values the passions, skills, and drive of local people.” “I would say that for the majority of us workers this programme has changed our vision of the world”.</a:t>
            </a:r>
          </a:p>
          <a:p>
            <a:pPr marL="0" indent="0">
              <a:lnSpc>
                <a:spcPct val="100000"/>
              </a:lnSpc>
              <a:spcBef>
                <a:spcPts val="0"/>
              </a:spcBef>
              <a:buNone/>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 </a:t>
            </a:r>
            <a:r>
              <a:rPr lang="en-GB" sz="1800" b="1" dirty="0">
                <a:latin typeface="Poppins"/>
                <a:cs typeface="Poppins"/>
                <a:sym typeface="Poppins"/>
              </a:rPr>
              <a:t>Deep listening </a:t>
            </a:r>
            <a:r>
              <a:rPr lang="en-GB" sz="1800" dirty="0">
                <a:latin typeface="Poppins"/>
                <a:cs typeface="Poppins"/>
                <a:sym typeface="Poppins"/>
              </a:rPr>
              <a:t>allowed space for people to define their own journey, drawing attention to symbiotic potentials of new connections. </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Flexible and </a:t>
            </a:r>
            <a:r>
              <a:rPr lang="en-GB" sz="1800" b="1" dirty="0">
                <a:latin typeface="Poppins"/>
                <a:cs typeface="Poppins"/>
                <a:sym typeface="Poppins"/>
              </a:rPr>
              <a:t>trust-based</a:t>
            </a:r>
            <a:r>
              <a:rPr lang="en-GB" sz="1800" dirty="0">
                <a:latin typeface="Poppins"/>
                <a:cs typeface="Poppins"/>
                <a:sym typeface="Poppins"/>
              </a:rPr>
              <a:t> support enabled people to grow ideas, build confidence, and lead change in their own ways.</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Through </a:t>
            </a:r>
            <a:r>
              <a:rPr lang="en-GB" sz="1800" b="1" dirty="0">
                <a:latin typeface="Poppins"/>
                <a:cs typeface="Poppins"/>
                <a:sym typeface="Poppins"/>
              </a:rPr>
              <a:t>reciprocal relationships</a:t>
            </a:r>
            <a:r>
              <a:rPr lang="en-GB" sz="1800" dirty="0">
                <a:latin typeface="Poppins"/>
                <a:cs typeface="Poppins"/>
                <a:sym typeface="Poppins"/>
              </a:rPr>
              <a:t>, the idea that nothing can change was challenged enabling the building a sense of community spirit. </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People to </a:t>
            </a:r>
            <a:r>
              <a:rPr lang="en-GB" sz="1800" b="1" dirty="0">
                <a:latin typeface="Poppins"/>
                <a:cs typeface="Poppins"/>
                <a:sym typeface="Poppins"/>
              </a:rPr>
              <a:t>discover untapped assets</a:t>
            </a:r>
            <a:r>
              <a:rPr lang="en-GB" sz="1800" dirty="0">
                <a:latin typeface="Poppins"/>
                <a:cs typeface="Poppins"/>
                <a:sym typeface="Poppins"/>
              </a:rPr>
              <a:t> within themselves.  These discoveries constituted affirmations of the value of people’s contributions, often leading to the development of new leaders. </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The presence of CDWs mitigated against divisiveness between groups and other stakeholders, often making </a:t>
            </a:r>
            <a:r>
              <a:rPr lang="en-GB" sz="1800" b="1" dirty="0">
                <a:latin typeface="Poppins"/>
                <a:cs typeface="Poppins"/>
                <a:sym typeface="Poppins"/>
              </a:rPr>
              <a:t>collaborative projects</a:t>
            </a:r>
            <a:r>
              <a:rPr lang="en-GB" sz="1800" dirty="0">
                <a:latin typeface="Poppins"/>
                <a:cs typeface="Poppins"/>
                <a:sym typeface="Poppins"/>
              </a:rPr>
              <a:t> stronger.</a:t>
            </a: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dirty="0"/>
          </a:p>
        </p:txBody>
      </p:sp>
      <p:sp>
        <p:nvSpPr>
          <p:cNvPr id="263" name="Google Shape;263;p9">
            <a:extLst>
              <a:ext uri="{FF2B5EF4-FFF2-40B4-BE49-F238E27FC236}">
                <a16:creationId xmlns:a16="http://schemas.microsoft.com/office/drawing/2014/main" id="{4CE4CF9A-D983-8716-5663-8A3AD8125EBD}"/>
              </a:ext>
            </a:extLst>
          </p:cNvPr>
          <p:cNvSpPr/>
          <p:nvPr/>
        </p:nvSpPr>
        <p:spPr>
          <a:xfrm flipH="1">
            <a:off x="0" y="-26450"/>
            <a:ext cx="3491344" cy="6858000"/>
          </a:xfrm>
          <a:prstGeom prst="rect">
            <a:avLst/>
          </a:prstGeom>
          <a:solidFill>
            <a:srgbClr val="FFE2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9">
            <a:extLst>
              <a:ext uri="{FF2B5EF4-FFF2-40B4-BE49-F238E27FC236}">
                <a16:creationId xmlns:a16="http://schemas.microsoft.com/office/drawing/2014/main" id="{2422C01E-2DE6-63C4-982E-82A0F9FB3F4E}"/>
              </a:ext>
            </a:extLst>
          </p:cNvPr>
          <p:cNvSpPr txBox="1">
            <a:spLocks noGrp="1"/>
          </p:cNvSpPr>
          <p:nvPr>
            <p:ph type="title"/>
          </p:nvPr>
        </p:nvSpPr>
        <p:spPr>
          <a:xfrm>
            <a:off x="517236" y="1476549"/>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D2379"/>
              </a:buClr>
              <a:buSzPts val="3600"/>
              <a:buFont typeface="Poppins SemiBold"/>
              <a:buNone/>
            </a:pPr>
            <a:r>
              <a:rPr lang="en-GB" sz="3600" dirty="0">
                <a:solidFill>
                  <a:srgbClr val="4D2379"/>
                </a:solidFill>
                <a:latin typeface="Poppins SemiBold"/>
                <a:ea typeface="Poppins SemiBold"/>
                <a:cs typeface="Poppins SemiBold"/>
                <a:sym typeface="Poppins SemiBold"/>
              </a:rPr>
              <a:t>Why we think this was seen – a way of working</a:t>
            </a:r>
            <a:endParaRPr dirty="0"/>
          </a:p>
        </p:txBody>
      </p:sp>
      <p:pic>
        <p:nvPicPr>
          <p:cNvPr id="265" name="Google Shape;265;p9">
            <a:extLst>
              <a:ext uri="{FF2B5EF4-FFF2-40B4-BE49-F238E27FC236}">
                <a16:creationId xmlns:a16="http://schemas.microsoft.com/office/drawing/2014/main" id="{5C53BE1B-510E-6F13-AAEE-0F50C80F4141}"/>
              </a:ext>
            </a:extLst>
          </p:cNvPr>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266" name="Google Shape;266;p9">
            <a:extLst>
              <a:ext uri="{FF2B5EF4-FFF2-40B4-BE49-F238E27FC236}">
                <a16:creationId xmlns:a16="http://schemas.microsoft.com/office/drawing/2014/main" id="{33AF782E-FEFF-B46A-BF72-8034F7E83487}"/>
              </a:ext>
            </a:extLst>
          </p:cNvPr>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267" name="Google Shape;267;p9">
            <a:extLst>
              <a:ext uri="{FF2B5EF4-FFF2-40B4-BE49-F238E27FC236}">
                <a16:creationId xmlns:a16="http://schemas.microsoft.com/office/drawing/2014/main" id="{DE21FFF3-F2E5-4C12-11DF-8537A54C736C}"/>
              </a:ext>
            </a:extLst>
          </p:cNvPr>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268" name="Google Shape;268;p9">
            <a:extLst>
              <a:ext uri="{FF2B5EF4-FFF2-40B4-BE49-F238E27FC236}">
                <a16:creationId xmlns:a16="http://schemas.microsoft.com/office/drawing/2014/main" id="{B55B685B-1D84-1741-8153-51B10EBA5DA4}"/>
              </a:ext>
            </a:extLst>
          </p:cNvPr>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spTree>
    <p:extLst>
      <p:ext uri="{BB962C8B-B14F-4D97-AF65-F5344CB8AC3E}">
        <p14:creationId xmlns:p14="http://schemas.microsoft.com/office/powerpoint/2010/main" val="340423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a:extLst>
            <a:ext uri="{FF2B5EF4-FFF2-40B4-BE49-F238E27FC236}">
              <a16:creationId xmlns:a16="http://schemas.microsoft.com/office/drawing/2014/main" id="{B6227C5C-F30F-D40F-9FCD-3A49744E766E}"/>
            </a:ext>
          </a:extLst>
        </p:cNvPr>
        <p:cNvGrpSpPr/>
        <p:nvPr/>
      </p:nvGrpSpPr>
      <p:grpSpPr>
        <a:xfrm>
          <a:off x="0" y="0"/>
          <a:ext cx="0" cy="0"/>
          <a:chOff x="0" y="0"/>
          <a:chExt cx="0" cy="0"/>
        </a:xfrm>
      </p:grpSpPr>
      <p:sp>
        <p:nvSpPr>
          <p:cNvPr id="262" name="Google Shape;262;p9">
            <a:extLst>
              <a:ext uri="{FF2B5EF4-FFF2-40B4-BE49-F238E27FC236}">
                <a16:creationId xmlns:a16="http://schemas.microsoft.com/office/drawing/2014/main" id="{00136562-C36E-0825-8A23-6AD11D16D1D0}"/>
              </a:ext>
            </a:extLst>
          </p:cNvPr>
          <p:cNvSpPr txBox="1">
            <a:spLocks noGrp="1"/>
          </p:cNvSpPr>
          <p:nvPr>
            <p:ph type="body" idx="1"/>
          </p:nvPr>
        </p:nvSpPr>
        <p:spPr>
          <a:xfrm>
            <a:off x="3491343" y="0"/>
            <a:ext cx="8700656" cy="6858000"/>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None/>
            </a:pPr>
            <a:r>
              <a:rPr lang="en-GB" sz="1800" dirty="0">
                <a:solidFill>
                  <a:srgbClr val="7030A0"/>
                </a:solidFill>
                <a:latin typeface="Poppins"/>
                <a:cs typeface="Poppins"/>
                <a:sym typeface="Poppins"/>
              </a:rPr>
              <a:t>‘It’s easy to talk about building on ‘what’s strong not what’s wrong’, listening, and allowing space for community leadership is harder to do in practice.’</a:t>
            </a:r>
          </a:p>
          <a:p>
            <a:pPr marL="0" indent="0">
              <a:lnSpc>
                <a:spcPct val="100000"/>
              </a:lnSpc>
              <a:spcBef>
                <a:spcPts val="0"/>
              </a:spcBef>
              <a:buNone/>
            </a:pPr>
            <a:endParaRPr lang="en-GB" sz="1800" dirty="0">
              <a:solidFill>
                <a:srgbClr val="FF0000"/>
              </a:solidFill>
              <a:latin typeface="Poppins"/>
              <a:cs typeface="Poppins"/>
              <a:sym typeface="Poppins"/>
            </a:endParaRPr>
          </a:p>
          <a:p>
            <a:pPr marL="342900">
              <a:lnSpc>
                <a:spcPct val="100000"/>
              </a:lnSpc>
              <a:spcBef>
                <a:spcPts val="0"/>
              </a:spcBef>
              <a:buFont typeface="+mj-lt"/>
              <a:buAutoNum type="arabicPeriod"/>
            </a:pPr>
            <a:r>
              <a:rPr lang="en-GB" sz="1800" dirty="0">
                <a:solidFill>
                  <a:schemeClr val="tx1"/>
                </a:solidFill>
                <a:latin typeface="Poppins"/>
                <a:cs typeface="Poppins"/>
                <a:sym typeface="Poppins"/>
              </a:rPr>
              <a:t>A crucial element of </a:t>
            </a:r>
            <a:r>
              <a:rPr lang="en-GB" sz="1800" dirty="0" err="1">
                <a:solidFill>
                  <a:schemeClr val="tx1"/>
                </a:solidFill>
                <a:latin typeface="Poppins"/>
                <a:cs typeface="Poppins"/>
                <a:sym typeface="Poppins"/>
              </a:rPr>
              <a:t>MiH’s</a:t>
            </a:r>
            <a:r>
              <a:rPr lang="en-GB" sz="1800" dirty="0">
                <a:solidFill>
                  <a:schemeClr val="tx1"/>
                </a:solidFill>
                <a:latin typeface="Poppins"/>
                <a:cs typeface="Poppins"/>
                <a:sym typeface="Poppins"/>
              </a:rPr>
              <a:t> success is how the ‘whole way of working’, with the blended CDW role at the centre and the </a:t>
            </a:r>
            <a:r>
              <a:rPr lang="en-GB" sz="1800" b="1" dirty="0">
                <a:solidFill>
                  <a:schemeClr val="tx1"/>
                </a:solidFill>
                <a:latin typeface="Poppins"/>
                <a:cs typeface="Poppins"/>
                <a:sym typeface="Poppins"/>
              </a:rPr>
              <a:t>cumulative effect </a:t>
            </a:r>
            <a:r>
              <a:rPr lang="en-GB" sz="1800" dirty="0">
                <a:solidFill>
                  <a:schemeClr val="tx1"/>
                </a:solidFill>
                <a:latin typeface="Poppins"/>
                <a:cs typeface="Poppins"/>
                <a:sym typeface="Poppins"/>
              </a:rPr>
              <a:t>of different aspects of the role (community engagement, mentoring, facilitation, grant giving, social pedagogy, knowledge generation, stewardship, ‘holding-the-line’-buffering against extractive activity).</a:t>
            </a:r>
          </a:p>
          <a:p>
            <a:pPr marL="342900">
              <a:lnSpc>
                <a:spcPct val="100000"/>
              </a:lnSpc>
              <a:spcBef>
                <a:spcPts val="0"/>
              </a:spcBef>
              <a:buFont typeface="+mj-lt"/>
              <a:buAutoNum type="arabicPeriod"/>
            </a:pPr>
            <a:endParaRPr lang="en-GB" sz="1800" dirty="0">
              <a:solidFill>
                <a:schemeClr val="tx1"/>
              </a:solidFill>
              <a:latin typeface="Poppins"/>
              <a:cs typeface="Poppins"/>
              <a:sym typeface="Poppins"/>
            </a:endParaRPr>
          </a:p>
          <a:p>
            <a:pPr marL="342900">
              <a:lnSpc>
                <a:spcPct val="100000"/>
              </a:lnSpc>
              <a:spcBef>
                <a:spcPts val="0"/>
              </a:spcBef>
              <a:buFont typeface="+mj-lt"/>
              <a:buAutoNum type="arabicPeriod"/>
            </a:pPr>
            <a:r>
              <a:rPr lang="en-GB" sz="1800" dirty="0">
                <a:solidFill>
                  <a:schemeClr val="tx1"/>
                </a:solidFill>
                <a:latin typeface="Poppins"/>
                <a:cs typeface="Poppins"/>
                <a:sym typeface="Poppins"/>
              </a:rPr>
              <a:t>CDWs entire focus is on supporting communities </a:t>
            </a:r>
            <a:r>
              <a:rPr lang="en-GB" sz="1800" b="1" dirty="0">
                <a:solidFill>
                  <a:schemeClr val="tx1"/>
                </a:solidFill>
                <a:latin typeface="Poppins"/>
                <a:cs typeface="Poppins"/>
                <a:sym typeface="Poppins"/>
              </a:rPr>
              <a:t>without specific agendas</a:t>
            </a:r>
            <a:r>
              <a:rPr lang="en-GB" sz="1800" dirty="0">
                <a:solidFill>
                  <a:schemeClr val="tx1"/>
                </a:solidFill>
                <a:latin typeface="Poppins"/>
                <a:cs typeface="Poppins"/>
                <a:sym typeface="Poppins"/>
              </a:rPr>
              <a:t> which contributed to authentic and equal relationships..</a:t>
            </a:r>
          </a:p>
          <a:p>
            <a:pPr marL="342900">
              <a:lnSpc>
                <a:spcPct val="100000"/>
              </a:lnSpc>
              <a:spcBef>
                <a:spcPts val="0"/>
              </a:spcBef>
              <a:buFont typeface="+mj-lt"/>
              <a:buAutoNum type="arabicPeriod"/>
            </a:pPr>
            <a:endParaRPr lang="en-GB" sz="1800" dirty="0">
              <a:solidFill>
                <a:schemeClr val="tx1"/>
              </a:solidFill>
              <a:latin typeface="Poppins"/>
              <a:cs typeface="Poppins"/>
              <a:sym typeface="Poppins"/>
            </a:endParaRPr>
          </a:p>
          <a:p>
            <a:pPr marL="342900">
              <a:lnSpc>
                <a:spcPct val="100000"/>
              </a:lnSpc>
              <a:spcBef>
                <a:spcPts val="0"/>
              </a:spcBef>
              <a:buFont typeface="+mj-lt"/>
              <a:buAutoNum type="arabicPeriod"/>
            </a:pPr>
            <a:r>
              <a:rPr lang="en-GB" sz="1800" dirty="0">
                <a:solidFill>
                  <a:schemeClr val="tx1"/>
                </a:solidFill>
                <a:latin typeface="Poppins"/>
                <a:cs typeface="Poppins"/>
                <a:sym typeface="Poppins"/>
              </a:rPr>
              <a:t>CDWs have taken a lightly facilitative, elastic way of </a:t>
            </a:r>
            <a:r>
              <a:rPr lang="en-GB" sz="1800" b="1" dirty="0">
                <a:solidFill>
                  <a:schemeClr val="tx1"/>
                </a:solidFill>
                <a:latin typeface="Poppins"/>
                <a:cs typeface="Poppins"/>
                <a:sym typeface="Poppins"/>
              </a:rPr>
              <a:t>holding space,</a:t>
            </a:r>
            <a:r>
              <a:rPr lang="en-GB" sz="1800" b="1" dirty="0">
                <a:solidFill>
                  <a:srgbClr val="FF0000"/>
                </a:solidFill>
                <a:latin typeface="Poppins"/>
                <a:cs typeface="Poppins"/>
                <a:sym typeface="Poppins"/>
              </a:rPr>
              <a:t> </a:t>
            </a:r>
            <a:r>
              <a:rPr lang="en-GB" sz="1800" dirty="0">
                <a:solidFill>
                  <a:schemeClr val="tx1"/>
                </a:solidFill>
                <a:latin typeface="Poppins"/>
                <a:cs typeface="Poppins"/>
                <a:sym typeface="Poppins"/>
              </a:rPr>
              <a:t>creating environments where what people want for themselves emerges.</a:t>
            </a:r>
          </a:p>
          <a:p>
            <a:pPr marL="342900">
              <a:lnSpc>
                <a:spcPct val="100000"/>
              </a:lnSpc>
              <a:spcBef>
                <a:spcPts val="0"/>
              </a:spcBef>
              <a:buFont typeface="+mj-lt"/>
              <a:buAutoNum type="arabicPeriod"/>
            </a:pPr>
            <a:endParaRPr lang="en-GB" sz="1800" dirty="0">
              <a:solidFill>
                <a:schemeClr val="tx1"/>
              </a:solidFill>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CDWs became </a:t>
            </a:r>
            <a:r>
              <a:rPr lang="en-GB" sz="1800" b="1" dirty="0">
                <a:latin typeface="Poppins"/>
                <a:cs typeface="Poppins"/>
                <a:sym typeface="Poppins"/>
              </a:rPr>
              <a:t>key nodes</a:t>
            </a:r>
            <a:r>
              <a:rPr lang="en-GB" sz="1800" dirty="0">
                <a:latin typeface="Poppins"/>
                <a:cs typeface="Poppins"/>
                <a:sym typeface="Poppins"/>
              </a:rPr>
              <a:t> in broadened networks having identified opportunities for connections between organisations and projects.</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panose="00000500000000000000" pitchFamily="2" charset="0"/>
                <a:cs typeface="Poppins" panose="00000500000000000000" pitchFamily="2" charset="0"/>
                <a:sym typeface="Poppins"/>
              </a:rPr>
              <a:t>The presence of CDWs </a:t>
            </a:r>
            <a:r>
              <a:rPr lang="en-GB" sz="1800" b="1" dirty="0">
                <a:latin typeface="Poppins" panose="00000500000000000000" pitchFamily="2" charset="0"/>
                <a:cs typeface="Poppins" panose="00000500000000000000" pitchFamily="2" charset="0"/>
                <a:sym typeface="Poppins"/>
              </a:rPr>
              <a:t>mitigated against divisiveness</a:t>
            </a:r>
            <a:r>
              <a:rPr lang="en-GB" sz="1800" dirty="0">
                <a:latin typeface="Poppins" panose="00000500000000000000" pitchFamily="2" charset="0"/>
                <a:cs typeface="Poppins" panose="00000500000000000000" pitchFamily="2" charset="0"/>
                <a:sym typeface="Poppins"/>
              </a:rPr>
              <a:t> between groups and other stakeholders, often making collaborative projects stronger.</a:t>
            </a:r>
          </a:p>
          <a:p>
            <a:pPr marL="342900">
              <a:lnSpc>
                <a:spcPct val="100000"/>
              </a:lnSpc>
              <a:spcBef>
                <a:spcPts val="0"/>
              </a:spcBef>
              <a:buFont typeface="+mj-lt"/>
              <a:buAutoNum type="arabicPeriod"/>
            </a:pPr>
            <a:endParaRPr lang="en-GB" sz="1800" dirty="0">
              <a:latin typeface="Poppins" panose="00000500000000000000" pitchFamily="2" charset="0"/>
              <a:cs typeface="Poppins" panose="00000500000000000000" pitchFamily="2" charset="0"/>
              <a:sym typeface="Poppins"/>
            </a:endParaRPr>
          </a:p>
        </p:txBody>
      </p:sp>
      <p:sp>
        <p:nvSpPr>
          <p:cNvPr id="263" name="Google Shape;263;p9">
            <a:extLst>
              <a:ext uri="{FF2B5EF4-FFF2-40B4-BE49-F238E27FC236}">
                <a16:creationId xmlns:a16="http://schemas.microsoft.com/office/drawing/2014/main" id="{6B807649-5AA5-58EE-E32D-3D4E3D7BE8CD}"/>
              </a:ext>
            </a:extLst>
          </p:cNvPr>
          <p:cNvSpPr/>
          <p:nvPr/>
        </p:nvSpPr>
        <p:spPr>
          <a:xfrm flipH="1">
            <a:off x="1" y="0"/>
            <a:ext cx="3491344" cy="6858000"/>
          </a:xfrm>
          <a:prstGeom prst="rect">
            <a:avLst/>
          </a:prstGeom>
          <a:solidFill>
            <a:srgbClr val="FFE2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9">
            <a:extLst>
              <a:ext uri="{FF2B5EF4-FFF2-40B4-BE49-F238E27FC236}">
                <a16:creationId xmlns:a16="http://schemas.microsoft.com/office/drawing/2014/main" id="{37A97562-95C1-6C4D-2E2E-60CFA1AAF49A}"/>
              </a:ext>
            </a:extLst>
          </p:cNvPr>
          <p:cNvSpPr txBox="1">
            <a:spLocks noGrp="1"/>
          </p:cNvSpPr>
          <p:nvPr>
            <p:ph type="title"/>
          </p:nvPr>
        </p:nvSpPr>
        <p:spPr>
          <a:xfrm>
            <a:off x="517236" y="1476549"/>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D2379"/>
              </a:buClr>
              <a:buSzPts val="3600"/>
              <a:buFont typeface="Poppins SemiBold"/>
              <a:buNone/>
            </a:pPr>
            <a:r>
              <a:rPr lang="en-GB" sz="3600" dirty="0">
                <a:solidFill>
                  <a:srgbClr val="4D2379"/>
                </a:solidFill>
                <a:latin typeface="Poppins SemiBold"/>
                <a:ea typeface="Poppins SemiBold"/>
                <a:cs typeface="Poppins SemiBold"/>
                <a:sym typeface="Poppins SemiBold"/>
              </a:rPr>
              <a:t>Why we think this was seen – the CDW role</a:t>
            </a:r>
            <a:endParaRPr dirty="0"/>
          </a:p>
        </p:txBody>
      </p:sp>
      <p:pic>
        <p:nvPicPr>
          <p:cNvPr id="265" name="Google Shape;265;p9">
            <a:extLst>
              <a:ext uri="{FF2B5EF4-FFF2-40B4-BE49-F238E27FC236}">
                <a16:creationId xmlns:a16="http://schemas.microsoft.com/office/drawing/2014/main" id="{EFD7CA4F-6D01-3D99-CFBA-E120A4D074F6}"/>
              </a:ext>
            </a:extLst>
          </p:cNvPr>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266" name="Google Shape;266;p9">
            <a:extLst>
              <a:ext uri="{FF2B5EF4-FFF2-40B4-BE49-F238E27FC236}">
                <a16:creationId xmlns:a16="http://schemas.microsoft.com/office/drawing/2014/main" id="{BFE99EB7-CC19-087F-4D76-A027C67FA92F}"/>
              </a:ext>
            </a:extLst>
          </p:cNvPr>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267" name="Google Shape;267;p9">
            <a:extLst>
              <a:ext uri="{FF2B5EF4-FFF2-40B4-BE49-F238E27FC236}">
                <a16:creationId xmlns:a16="http://schemas.microsoft.com/office/drawing/2014/main" id="{CA84CA64-F6CA-6B31-606E-A7B38A2A4C3F}"/>
              </a:ext>
            </a:extLst>
          </p:cNvPr>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268" name="Google Shape;268;p9">
            <a:extLst>
              <a:ext uri="{FF2B5EF4-FFF2-40B4-BE49-F238E27FC236}">
                <a16:creationId xmlns:a16="http://schemas.microsoft.com/office/drawing/2014/main" id="{7E0B0FEB-EF6D-A8A5-36C0-7F26D1D3C266}"/>
              </a:ext>
            </a:extLst>
          </p:cNvPr>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spTree>
    <p:extLst>
      <p:ext uri="{BB962C8B-B14F-4D97-AF65-F5344CB8AC3E}">
        <p14:creationId xmlns:p14="http://schemas.microsoft.com/office/powerpoint/2010/main" val="120757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a:extLst>
            <a:ext uri="{FF2B5EF4-FFF2-40B4-BE49-F238E27FC236}">
              <a16:creationId xmlns:a16="http://schemas.microsoft.com/office/drawing/2014/main" id="{0706A0A5-71C5-FAB9-A2ED-9623D5C2D721}"/>
            </a:ext>
          </a:extLst>
        </p:cNvPr>
        <p:cNvGrpSpPr/>
        <p:nvPr/>
      </p:nvGrpSpPr>
      <p:grpSpPr>
        <a:xfrm>
          <a:off x="0" y="0"/>
          <a:ext cx="0" cy="0"/>
          <a:chOff x="0" y="0"/>
          <a:chExt cx="0" cy="0"/>
        </a:xfrm>
      </p:grpSpPr>
      <p:sp>
        <p:nvSpPr>
          <p:cNvPr id="262" name="Google Shape;262;p9">
            <a:extLst>
              <a:ext uri="{FF2B5EF4-FFF2-40B4-BE49-F238E27FC236}">
                <a16:creationId xmlns:a16="http://schemas.microsoft.com/office/drawing/2014/main" id="{775C5BCC-7B05-A5CE-2BA2-5535ACF878F7}"/>
              </a:ext>
            </a:extLst>
          </p:cNvPr>
          <p:cNvSpPr txBox="1">
            <a:spLocks noGrp="1"/>
          </p:cNvSpPr>
          <p:nvPr>
            <p:ph type="body" idx="1"/>
          </p:nvPr>
        </p:nvSpPr>
        <p:spPr>
          <a:xfrm>
            <a:off x="3491344" y="-209321"/>
            <a:ext cx="8700656" cy="6858000"/>
          </a:xfrm>
          <a:prstGeom prst="rect">
            <a:avLst/>
          </a:prstGeom>
          <a:noFill/>
          <a:ln>
            <a:noFill/>
          </a:ln>
        </p:spPr>
        <p:txBody>
          <a:bodyPr spcFirstLastPara="1" wrap="square" lIns="91425" tIns="45700" rIns="91425" bIns="45700" anchor="t" anchorCtr="0">
            <a:noAutofit/>
          </a:bodyPr>
          <a:lstStyle/>
          <a:p>
            <a:pPr marL="285750" indent="-285750">
              <a:lnSpc>
                <a:spcPct val="150000"/>
              </a:lnSpc>
              <a:spcBef>
                <a:spcPts val="0"/>
              </a:spcBef>
            </a:pPr>
            <a:endParaRPr lang="en-GB" sz="1800" b="1" dirty="0">
              <a:solidFill>
                <a:schemeClr val="tx1"/>
              </a:solidFill>
              <a:latin typeface="Poppins"/>
              <a:cs typeface="Poppins"/>
              <a:sym typeface="Poppins"/>
            </a:endParaRPr>
          </a:p>
          <a:p>
            <a:pPr marL="285750" indent="-285750">
              <a:lnSpc>
                <a:spcPct val="150000"/>
              </a:lnSpc>
              <a:spcBef>
                <a:spcPts val="0"/>
              </a:spcBef>
            </a:pPr>
            <a:endParaRPr lang="en-GB" sz="1800" b="1" dirty="0">
              <a:solidFill>
                <a:schemeClr val="tx1"/>
              </a:solidFill>
              <a:latin typeface="Poppins"/>
              <a:cs typeface="Poppins"/>
              <a:sym typeface="Poppins"/>
            </a:endParaRPr>
          </a:p>
          <a:p>
            <a:pPr marL="285750" indent="-285750">
              <a:lnSpc>
                <a:spcPct val="150000"/>
              </a:lnSpc>
              <a:spcBef>
                <a:spcPts val="0"/>
              </a:spcBef>
            </a:pPr>
            <a:endParaRPr lang="en-GB" sz="1800" b="1" dirty="0">
              <a:solidFill>
                <a:schemeClr val="tx1"/>
              </a:solidFill>
              <a:latin typeface="Poppins"/>
              <a:cs typeface="Poppins"/>
              <a:sym typeface="Poppins"/>
            </a:endParaRPr>
          </a:p>
          <a:p>
            <a:pPr marL="342900">
              <a:lnSpc>
                <a:spcPct val="100000"/>
              </a:lnSpc>
              <a:spcBef>
                <a:spcPts val="0"/>
              </a:spcBef>
              <a:buFont typeface="+mj-lt"/>
              <a:buAutoNum type="arabicPeriod"/>
            </a:pPr>
            <a:r>
              <a:rPr lang="en-GB" sz="1800" dirty="0">
                <a:solidFill>
                  <a:schemeClr val="tx1"/>
                </a:solidFill>
                <a:latin typeface="Poppins"/>
                <a:cs typeface="Poppins"/>
                <a:sym typeface="Poppins"/>
              </a:rPr>
              <a:t> </a:t>
            </a:r>
            <a:r>
              <a:rPr lang="en-GB" sz="1800" b="1" dirty="0">
                <a:solidFill>
                  <a:schemeClr val="tx1"/>
                </a:solidFill>
                <a:latin typeface="Poppins"/>
                <a:cs typeface="Poppins"/>
                <a:sym typeface="Poppins"/>
              </a:rPr>
              <a:t>Centring learning</a:t>
            </a:r>
            <a:r>
              <a:rPr lang="en-GB" sz="1800" dirty="0">
                <a:solidFill>
                  <a:schemeClr val="tx1"/>
                </a:solidFill>
                <a:latin typeface="Poppins"/>
                <a:cs typeface="Poppins"/>
                <a:sym typeface="Poppins"/>
              </a:rPr>
              <a:t> over performance targets impacted on staff motivation, permitted relational approaches, and allowed the values to flourish, and practices to feel ‘organic’, ‘authentic’, ‘human’.</a:t>
            </a:r>
          </a:p>
          <a:p>
            <a:pPr marL="342900">
              <a:lnSpc>
                <a:spcPct val="100000"/>
              </a:lnSpc>
              <a:spcBef>
                <a:spcPts val="0"/>
              </a:spcBef>
              <a:buFont typeface="+mj-lt"/>
              <a:buAutoNum type="arabicPeriod"/>
            </a:pPr>
            <a:endParaRPr lang="en-GB" sz="1800" dirty="0">
              <a:solidFill>
                <a:schemeClr val="tx1"/>
              </a:solidFill>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A </a:t>
            </a:r>
            <a:r>
              <a:rPr lang="en-GB" sz="1800" b="1" dirty="0">
                <a:latin typeface="Poppins"/>
                <a:cs typeface="Poppins"/>
                <a:sym typeface="Poppins"/>
              </a:rPr>
              <a:t>culture of peer-learning</a:t>
            </a:r>
            <a:r>
              <a:rPr lang="en-GB" sz="1800" dirty="0">
                <a:latin typeface="Poppins"/>
                <a:cs typeface="Poppins"/>
                <a:sym typeface="Poppins"/>
              </a:rPr>
              <a:t> proliferated skills-sharing and reciprocal teaching with communities leading learning and embedding ABCD locally, treating knowledge as an informal process of collective inquiry.</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Increased awareness of other asset-based projects and </a:t>
            </a:r>
            <a:r>
              <a:rPr lang="en-GB" sz="1800" b="1" dirty="0">
                <a:latin typeface="Poppins"/>
                <a:cs typeface="Poppins"/>
                <a:sym typeface="Poppins"/>
              </a:rPr>
              <a:t>‘permission’ to collaborate</a:t>
            </a:r>
            <a:r>
              <a:rPr lang="en-GB" sz="1800" dirty="0">
                <a:latin typeface="Poppins"/>
                <a:cs typeface="Poppins"/>
                <a:sym typeface="Poppins"/>
              </a:rPr>
              <a:t> and connect with different groups and projects.</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 </a:t>
            </a:r>
            <a:r>
              <a:rPr lang="en-GB" sz="1800" b="1" dirty="0">
                <a:latin typeface="Poppins"/>
                <a:cs typeface="Poppins"/>
                <a:sym typeface="Poppins"/>
              </a:rPr>
              <a:t>External acknowledgement</a:t>
            </a:r>
            <a:r>
              <a:rPr lang="en-GB" sz="1800" dirty="0">
                <a:latin typeface="Poppins"/>
                <a:cs typeface="Poppins"/>
                <a:sym typeface="Poppins"/>
              </a:rPr>
              <a:t> of </a:t>
            </a:r>
            <a:r>
              <a:rPr lang="en-GB" sz="1800" dirty="0" err="1">
                <a:latin typeface="Poppins"/>
                <a:cs typeface="Poppins"/>
                <a:sym typeface="Poppins"/>
              </a:rPr>
              <a:t>MiH</a:t>
            </a:r>
            <a:r>
              <a:rPr lang="en-GB" sz="1800" dirty="0">
                <a:latin typeface="Poppins"/>
                <a:cs typeface="Poppins"/>
                <a:sym typeface="Poppins"/>
              </a:rPr>
              <a:t> as generating emergent learning that others can and should engage with.</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Creating a </a:t>
            </a:r>
            <a:r>
              <a:rPr lang="en-GB" sz="1800" b="1" dirty="0">
                <a:latin typeface="Poppins"/>
                <a:cs typeface="Poppins"/>
                <a:sym typeface="Poppins"/>
              </a:rPr>
              <a:t>safe-to-fail </a:t>
            </a:r>
            <a:r>
              <a:rPr lang="en-GB" sz="1800" dirty="0">
                <a:latin typeface="Poppins"/>
                <a:cs typeface="Poppins"/>
                <a:sym typeface="Poppins"/>
              </a:rPr>
              <a:t>environment allowing groups to try small scale experiments and take forward the learning (this gave confidence to try something new with low levels of risk in failing, whilst allowing people to feel comfortable in sharing what did not work). </a:t>
            </a: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dirty="0"/>
          </a:p>
        </p:txBody>
      </p:sp>
      <p:sp>
        <p:nvSpPr>
          <p:cNvPr id="263" name="Google Shape;263;p9">
            <a:extLst>
              <a:ext uri="{FF2B5EF4-FFF2-40B4-BE49-F238E27FC236}">
                <a16:creationId xmlns:a16="http://schemas.microsoft.com/office/drawing/2014/main" id="{50394519-B8A2-4F01-2C0F-6DF6F76EF5B7}"/>
              </a:ext>
            </a:extLst>
          </p:cNvPr>
          <p:cNvSpPr/>
          <p:nvPr/>
        </p:nvSpPr>
        <p:spPr>
          <a:xfrm flipH="1">
            <a:off x="1" y="0"/>
            <a:ext cx="3491344" cy="6858000"/>
          </a:xfrm>
          <a:prstGeom prst="rect">
            <a:avLst/>
          </a:prstGeom>
          <a:solidFill>
            <a:srgbClr val="FFE2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9">
            <a:extLst>
              <a:ext uri="{FF2B5EF4-FFF2-40B4-BE49-F238E27FC236}">
                <a16:creationId xmlns:a16="http://schemas.microsoft.com/office/drawing/2014/main" id="{40531A47-9272-CBDE-9E89-7AB5D44405C7}"/>
              </a:ext>
            </a:extLst>
          </p:cNvPr>
          <p:cNvSpPr txBox="1">
            <a:spLocks noGrp="1"/>
          </p:cNvSpPr>
          <p:nvPr>
            <p:ph type="title"/>
          </p:nvPr>
        </p:nvSpPr>
        <p:spPr>
          <a:xfrm>
            <a:off x="517236" y="1476549"/>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D2379"/>
              </a:buClr>
              <a:buSzPts val="3600"/>
              <a:buFont typeface="Poppins SemiBold"/>
              <a:buNone/>
            </a:pPr>
            <a:r>
              <a:rPr lang="en-GB" sz="3600" dirty="0">
                <a:solidFill>
                  <a:srgbClr val="4D2379"/>
                </a:solidFill>
                <a:latin typeface="Poppins SemiBold"/>
                <a:ea typeface="Poppins SemiBold"/>
                <a:cs typeface="Poppins SemiBold"/>
                <a:sym typeface="Poppins SemiBold"/>
              </a:rPr>
              <a:t>Why we think this was seen –learning culture</a:t>
            </a:r>
            <a:endParaRPr dirty="0"/>
          </a:p>
        </p:txBody>
      </p:sp>
      <p:pic>
        <p:nvPicPr>
          <p:cNvPr id="265" name="Google Shape;265;p9">
            <a:extLst>
              <a:ext uri="{FF2B5EF4-FFF2-40B4-BE49-F238E27FC236}">
                <a16:creationId xmlns:a16="http://schemas.microsoft.com/office/drawing/2014/main" id="{195AD68A-0EA8-7EB2-EAA9-D858901D26FF}"/>
              </a:ext>
            </a:extLst>
          </p:cNvPr>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266" name="Google Shape;266;p9">
            <a:extLst>
              <a:ext uri="{FF2B5EF4-FFF2-40B4-BE49-F238E27FC236}">
                <a16:creationId xmlns:a16="http://schemas.microsoft.com/office/drawing/2014/main" id="{8FFCB157-409F-148B-B6F9-8DFF201B3B9B}"/>
              </a:ext>
            </a:extLst>
          </p:cNvPr>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267" name="Google Shape;267;p9">
            <a:extLst>
              <a:ext uri="{FF2B5EF4-FFF2-40B4-BE49-F238E27FC236}">
                <a16:creationId xmlns:a16="http://schemas.microsoft.com/office/drawing/2014/main" id="{A5B9A493-9AF7-57DC-3A14-C51C8B90154E}"/>
              </a:ext>
            </a:extLst>
          </p:cNvPr>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268" name="Google Shape;268;p9">
            <a:extLst>
              <a:ext uri="{FF2B5EF4-FFF2-40B4-BE49-F238E27FC236}">
                <a16:creationId xmlns:a16="http://schemas.microsoft.com/office/drawing/2014/main" id="{5275165F-860A-1263-7F22-49760D3A14F8}"/>
              </a:ext>
            </a:extLst>
          </p:cNvPr>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spTree>
    <p:extLst>
      <p:ext uri="{BB962C8B-B14F-4D97-AF65-F5344CB8AC3E}">
        <p14:creationId xmlns:p14="http://schemas.microsoft.com/office/powerpoint/2010/main" val="154042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a:extLst>
            <a:ext uri="{FF2B5EF4-FFF2-40B4-BE49-F238E27FC236}">
              <a16:creationId xmlns:a16="http://schemas.microsoft.com/office/drawing/2014/main" id="{2626DED3-C515-B600-5E2E-75CD8E1344B0}"/>
            </a:ext>
          </a:extLst>
        </p:cNvPr>
        <p:cNvGrpSpPr/>
        <p:nvPr/>
      </p:nvGrpSpPr>
      <p:grpSpPr>
        <a:xfrm>
          <a:off x="0" y="0"/>
          <a:ext cx="0" cy="0"/>
          <a:chOff x="0" y="0"/>
          <a:chExt cx="0" cy="0"/>
        </a:xfrm>
      </p:grpSpPr>
      <p:sp>
        <p:nvSpPr>
          <p:cNvPr id="262" name="Google Shape;262;p9">
            <a:extLst>
              <a:ext uri="{FF2B5EF4-FFF2-40B4-BE49-F238E27FC236}">
                <a16:creationId xmlns:a16="http://schemas.microsoft.com/office/drawing/2014/main" id="{275F515F-E70E-33CF-A816-B5594188A5CF}"/>
              </a:ext>
            </a:extLst>
          </p:cNvPr>
          <p:cNvSpPr txBox="1">
            <a:spLocks noGrp="1"/>
          </p:cNvSpPr>
          <p:nvPr>
            <p:ph type="body" idx="1"/>
          </p:nvPr>
        </p:nvSpPr>
        <p:spPr>
          <a:xfrm>
            <a:off x="3491343" y="132203"/>
            <a:ext cx="8700656" cy="6752247"/>
          </a:xfrm>
          <a:prstGeom prst="rect">
            <a:avLst/>
          </a:prstGeom>
          <a:noFill/>
          <a:ln>
            <a:noFill/>
          </a:ln>
        </p:spPr>
        <p:txBody>
          <a:bodyPr spcFirstLastPara="1" wrap="square" lIns="91425" tIns="45700" rIns="91425" bIns="45700" anchor="t" anchorCtr="0">
            <a:noAutofit/>
          </a:bodyPr>
          <a:lstStyle/>
          <a:p>
            <a:pPr marL="285750" indent="-285750">
              <a:lnSpc>
                <a:spcPct val="150000"/>
              </a:lnSpc>
              <a:spcBef>
                <a:spcPts val="0"/>
              </a:spcBef>
            </a:pPr>
            <a:endParaRPr lang="en-GB" sz="1800" dirty="0">
              <a:latin typeface="Poppins"/>
              <a:cs typeface="Poppins"/>
              <a:sym typeface="Poppins"/>
            </a:endParaRPr>
          </a:p>
          <a:p>
            <a:pPr marL="285750" indent="-285750">
              <a:lnSpc>
                <a:spcPct val="100000"/>
              </a:lnSpc>
              <a:spcBef>
                <a:spcPts val="0"/>
              </a:spcBef>
            </a:pPr>
            <a:endParaRPr lang="en-GB" sz="20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People felt welcome in </a:t>
            </a:r>
            <a:r>
              <a:rPr lang="en-GB" sz="1800" b="1" dirty="0">
                <a:latin typeface="Poppins"/>
                <a:cs typeface="Poppins"/>
                <a:sym typeface="Poppins"/>
              </a:rPr>
              <a:t>non-judgmental , welcoming spaces</a:t>
            </a:r>
            <a:r>
              <a:rPr lang="en-GB" sz="1800" dirty="0">
                <a:latin typeface="Poppins"/>
                <a:cs typeface="Poppins"/>
                <a:sym typeface="Poppins"/>
              </a:rPr>
              <a:t> where people felt safe, seen and accepted.  Most often this was born out of solidarity through shared experience. </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People with lived experience or facing barriers have been the ones to identify and </a:t>
            </a:r>
            <a:r>
              <a:rPr lang="en-GB" sz="1800" b="1" dirty="0">
                <a:latin typeface="Poppins"/>
                <a:cs typeface="Poppins"/>
                <a:sym typeface="Poppins"/>
              </a:rPr>
              <a:t>codesign</a:t>
            </a:r>
            <a:r>
              <a:rPr lang="en-GB" sz="1800" dirty="0">
                <a:latin typeface="Poppins"/>
                <a:cs typeface="Poppins"/>
                <a:sym typeface="Poppins"/>
              </a:rPr>
              <a:t> activities to address them.</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People experiencing stigma, discrimination and exclusion have redefined </a:t>
            </a:r>
            <a:r>
              <a:rPr lang="en-GB" sz="1800" b="1" dirty="0">
                <a:latin typeface="Poppins"/>
                <a:cs typeface="Poppins"/>
                <a:sym typeface="Poppins"/>
              </a:rPr>
              <a:t>new narratives</a:t>
            </a:r>
            <a:r>
              <a:rPr lang="en-GB" sz="1800" dirty="0">
                <a:latin typeface="Poppins"/>
                <a:cs typeface="Poppins"/>
                <a:sym typeface="Poppins"/>
              </a:rPr>
              <a:t> of their experiences, creating new possibilities, and finding meaning even in small actions.</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Groups supported have tried their best to account for </a:t>
            </a:r>
            <a:r>
              <a:rPr lang="en-GB" sz="1800" b="1" dirty="0">
                <a:latin typeface="Poppins"/>
                <a:cs typeface="Poppins"/>
                <a:sym typeface="Poppins"/>
                <a:hlinkClick r:id="rId3"/>
              </a:rPr>
              <a:t>intersectionality</a:t>
            </a:r>
            <a:r>
              <a:rPr lang="en-GB" sz="1800" dirty="0">
                <a:latin typeface="Poppins"/>
                <a:cs typeface="Poppins"/>
                <a:sym typeface="Poppins"/>
              </a:rPr>
              <a:t>, despite limitations to how much influence they can have.</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Everyone was seen to have value and that self-actualisation is connected to </a:t>
            </a:r>
            <a:r>
              <a:rPr lang="en-GB" sz="1800" b="1" dirty="0">
                <a:latin typeface="Poppins"/>
                <a:cs typeface="Poppins"/>
                <a:sym typeface="Poppins"/>
                <a:hlinkClick r:id="rId4"/>
              </a:rPr>
              <a:t>community-actualisation</a:t>
            </a:r>
            <a:r>
              <a:rPr lang="en-GB" sz="1800" dirty="0">
                <a:latin typeface="Poppins"/>
                <a:cs typeface="Poppins"/>
                <a:sym typeface="Poppins"/>
              </a:rPr>
              <a:t>. This runs counter to many models for understanding wellbeing which are more individualising.</a:t>
            </a:r>
            <a:endParaRPr lang="en-GB" sz="2000" dirty="0">
              <a:latin typeface="Poppins"/>
              <a:cs typeface="Poppins"/>
              <a:sym typeface="Poppins"/>
            </a:endParaRPr>
          </a:p>
          <a:p>
            <a:pPr marL="0" indent="0">
              <a:lnSpc>
                <a:spcPct val="100000"/>
              </a:lnSpc>
              <a:spcBef>
                <a:spcPts val="0"/>
              </a:spcBef>
              <a:buNone/>
            </a:pPr>
            <a:endParaRPr lang="en-GB" sz="20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p:txBody>
      </p:sp>
      <p:sp>
        <p:nvSpPr>
          <p:cNvPr id="263" name="Google Shape;263;p9">
            <a:extLst>
              <a:ext uri="{FF2B5EF4-FFF2-40B4-BE49-F238E27FC236}">
                <a16:creationId xmlns:a16="http://schemas.microsoft.com/office/drawing/2014/main" id="{96DD0E5E-FCB3-7EE4-48B0-42D44353655F}"/>
              </a:ext>
            </a:extLst>
          </p:cNvPr>
          <p:cNvSpPr/>
          <p:nvPr/>
        </p:nvSpPr>
        <p:spPr>
          <a:xfrm flipH="1">
            <a:off x="1" y="0"/>
            <a:ext cx="3491344" cy="6858000"/>
          </a:xfrm>
          <a:prstGeom prst="rect">
            <a:avLst/>
          </a:prstGeom>
          <a:solidFill>
            <a:srgbClr val="FFE2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9">
            <a:extLst>
              <a:ext uri="{FF2B5EF4-FFF2-40B4-BE49-F238E27FC236}">
                <a16:creationId xmlns:a16="http://schemas.microsoft.com/office/drawing/2014/main" id="{E98CBCA2-B9DE-15AA-7741-B54C2A0AF80E}"/>
              </a:ext>
            </a:extLst>
          </p:cNvPr>
          <p:cNvSpPr txBox="1">
            <a:spLocks noGrp="1"/>
          </p:cNvSpPr>
          <p:nvPr>
            <p:ph type="title"/>
          </p:nvPr>
        </p:nvSpPr>
        <p:spPr>
          <a:xfrm>
            <a:off x="517236" y="1476549"/>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D2379"/>
              </a:buClr>
              <a:buSzPts val="3600"/>
              <a:buFont typeface="Poppins SemiBold"/>
              <a:buNone/>
            </a:pPr>
            <a:r>
              <a:rPr lang="en-GB" sz="3600" dirty="0">
                <a:solidFill>
                  <a:srgbClr val="4D2379"/>
                </a:solidFill>
                <a:latin typeface="Poppins SemiBold"/>
                <a:ea typeface="Poppins SemiBold"/>
                <a:cs typeface="Poppins SemiBold"/>
                <a:sym typeface="Poppins SemiBold"/>
              </a:rPr>
              <a:t>Why we think this was seen – lived experience</a:t>
            </a:r>
            <a:endParaRPr dirty="0"/>
          </a:p>
        </p:txBody>
      </p:sp>
      <p:pic>
        <p:nvPicPr>
          <p:cNvPr id="265" name="Google Shape;265;p9">
            <a:extLst>
              <a:ext uri="{FF2B5EF4-FFF2-40B4-BE49-F238E27FC236}">
                <a16:creationId xmlns:a16="http://schemas.microsoft.com/office/drawing/2014/main" id="{080A662B-6040-1FC7-1F34-7A6F26655A87}"/>
              </a:ext>
            </a:extLst>
          </p:cNvPr>
          <p:cNvPicPr preferRelativeResize="0"/>
          <p:nvPr/>
        </p:nvPicPr>
        <p:blipFill rotWithShape="1">
          <a:blip r:embed="rId5">
            <a:alphaModFix/>
          </a:blip>
          <a:srcRect l="50000" b="59455"/>
          <a:stretch/>
        </p:blipFill>
        <p:spPr>
          <a:xfrm>
            <a:off x="0" y="5590511"/>
            <a:ext cx="1101479" cy="1267489"/>
          </a:xfrm>
          <a:prstGeom prst="rect">
            <a:avLst/>
          </a:prstGeom>
          <a:noFill/>
          <a:ln>
            <a:noFill/>
          </a:ln>
        </p:spPr>
      </p:pic>
      <p:pic>
        <p:nvPicPr>
          <p:cNvPr id="266" name="Google Shape;266;p9">
            <a:extLst>
              <a:ext uri="{FF2B5EF4-FFF2-40B4-BE49-F238E27FC236}">
                <a16:creationId xmlns:a16="http://schemas.microsoft.com/office/drawing/2014/main" id="{69D031E3-E2D7-F584-2341-4E549DE9BF9F}"/>
              </a:ext>
            </a:extLst>
          </p:cNvPr>
          <p:cNvPicPr preferRelativeResize="0"/>
          <p:nvPr/>
        </p:nvPicPr>
        <p:blipFill rotWithShape="1">
          <a:blip r:embed="rId6">
            <a:alphaModFix/>
          </a:blip>
          <a:srcRect l="38575"/>
          <a:stretch/>
        </p:blipFill>
        <p:spPr>
          <a:xfrm>
            <a:off x="-1" y="-26450"/>
            <a:ext cx="1377541" cy="1900896"/>
          </a:xfrm>
          <a:prstGeom prst="rect">
            <a:avLst/>
          </a:prstGeom>
          <a:noFill/>
          <a:ln>
            <a:noFill/>
          </a:ln>
        </p:spPr>
      </p:pic>
      <p:pic>
        <p:nvPicPr>
          <p:cNvPr id="267" name="Google Shape;267;p9">
            <a:extLst>
              <a:ext uri="{FF2B5EF4-FFF2-40B4-BE49-F238E27FC236}">
                <a16:creationId xmlns:a16="http://schemas.microsoft.com/office/drawing/2014/main" id="{A56B4088-0615-B3E2-EE32-136D566BA24A}"/>
              </a:ext>
            </a:extLst>
          </p:cNvPr>
          <p:cNvPicPr preferRelativeResize="0"/>
          <p:nvPr/>
        </p:nvPicPr>
        <p:blipFill rotWithShape="1">
          <a:blip r:embed="rId7">
            <a:alphaModFix/>
          </a:blip>
          <a:srcRect l="38509" t="49168"/>
          <a:stretch/>
        </p:blipFill>
        <p:spPr>
          <a:xfrm>
            <a:off x="0" y="-26450"/>
            <a:ext cx="1377541" cy="1615952"/>
          </a:xfrm>
          <a:prstGeom prst="rect">
            <a:avLst/>
          </a:prstGeom>
          <a:noFill/>
          <a:ln>
            <a:noFill/>
          </a:ln>
        </p:spPr>
      </p:pic>
      <p:pic>
        <p:nvPicPr>
          <p:cNvPr id="268" name="Google Shape;268;p9">
            <a:extLst>
              <a:ext uri="{FF2B5EF4-FFF2-40B4-BE49-F238E27FC236}">
                <a16:creationId xmlns:a16="http://schemas.microsoft.com/office/drawing/2014/main" id="{74B43390-0F91-49BE-8A14-B4A796B20445}"/>
              </a:ext>
            </a:extLst>
          </p:cNvPr>
          <p:cNvPicPr preferRelativeResize="0"/>
          <p:nvPr/>
        </p:nvPicPr>
        <p:blipFill rotWithShape="1">
          <a:blip r:embed="rId8">
            <a:alphaModFix/>
          </a:blip>
          <a:srcRect l="37386" b="62553"/>
          <a:stretch/>
        </p:blipFill>
        <p:spPr>
          <a:xfrm rot="10800000">
            <a:off x="1516858" y="0"/>
            <a:ext cx="1974485" cy="1000918"/>
          </a:xfrm>
          <a:prstGeom prst="rect">
            <a:avLst/>
          </a:prstGeom>
          <a:noFill/>
          <a:ln>
            <a:noFill/>
          </a:ln>
        </p:spPr>
      </p:pic>
    </p:spTree>
    <p:extLst>
      <p:ext uri="{BB962C8B-B14F-4D97-AF65-F5344CB8AC3E}">
        <p14:creationId xmlns:p14="http://schemas.microsoft.com/office/powerpoint/2010/main" val="220963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1">
          <a:extLst>
            <a:ext uri="{FF2B5EF4-FFF2-40B4-BE49-F238E27FC236}">
              <a16:creationId xmlns:a16="http://schemas.microsoft.com/office/drawing/2014/main" id="{D22FD591-276A-516E-3FCB-20754CE338E5}"/>
            </a:ext>
          </a:extLst>
        </p:cNvPr>
        <p:cNvGrpSpPr/>
        <p:nvPr/>
      </p:nvGrpSpPr>
      <p:grpSpPr>
        <a:xfrm>
          <a:off x="0" y="0"/>
          <a:ext cx="0" cy="0"/>
          <a:chOff x="0" y="0"/>
          <a:chExt cx="0" cy="0"/>
        </a:xfrm>
      </p:grpSpPr>
      <p:sp>
        <p:nvSpPr>
          <p:cNvPr id="262" name="Google Shape;262;p9">
            <a:extLst>
              <a:ext uri="{FF2B5EF4-FFF2-40B4-BE49-F238E27FC236}">
                <a16:creationId xmlns:a16="http://schemas.microsoft.com/office/drawing/2014/main" id="{BB4EDEAD-AC87-5B7C-EE65-55B73A444DF8}"/>
              </a:ext>
            </a:extLst>
          </p:cNvPr>
          <p:cNvSpPr txBox="1">
            <a:spLocks noGrp="1"/>
          </p:cNvSpPr>
          <p:nvPr>
            <p:ph type="body" idx="1"/>
          </p:nvPr>
        </p:nvSpPr>
        <p:spPr>
          <a:xfrm>
            <a:off x="3491343" y="132203"/>
            <a:ext cx="8700656" cy="6858000"/>
          </a:xfrm>
          <a:prstGeom prst="rect">
            <a:avLst/>
          </a:prstGeom>
          <a:noFill/>
          <a:ln>
            <a:noFill/>
          </a:ln>
        </p:spPr>
        <p:txBody>
          <a:bodyPr spcFirstLastPara="1" wrap="square" lIns="91425" tIns="45700" rIns="91425" bIns="45700" anchor="t" anchorCtr="0">
            <a:noAutofit/>
          </a:bodyPr>
          <a:lstStyle/>
          <a:p>
            <a:pPr marL="285750" indent="-285750">
              <a:lnSpc>
                <a:spcPct val="100000"/>
              </a:lnSpc>
              <a:spcBef>
                <a:spcPts val="0"/>
              </a:spcBef>
            </a:pPr>
            <a:endParaRPr lang="en-GB" sz="2000" dirty="0">
              <a:latin typeface="Poppins"/>
              <a:cs typeface="Poppins"/>
              <a:sym typeface="Poppins"/>
            </a:endParaRPr>
          </a:p>
          <a:p>
            <a:pPr marL="285750" indent="-285750">
              <a:lnSpc>
                <a:spcPct val="100000"/>
              </a:lnSpc>
              <a:spcBef>
                <a:spcPts val="0"/>
              </a:spcBef>
            </a:pPr>
            <a:endParaRPr lang="en-GB" sz="20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p:txBody>
      </p:sp>
      <p:sp>
        <p:nvSpPr>
          <p:cNvPr id="263" name="Google Shape;263;p9">
            <a:extLst>
              <a:ext uri="{FF2B5EF4-FFF2-40B4-BE49-F238E27FC236}">
                <a16:creationId xmlns:a16="http://schemas.microsoft.com/office/drawing/2014/main" id="{C71C2E86-B23C-0D7B-44B3-115BA437E58B}"/>
              </a:ext>
            </a:extLst>
          </p:cNvPr>
          <p:cNvSpPr/>
          <p:nvPr/>
        </p:nvSpPr>
        <p:spPr>
          <a:xfrm flipH="1">
            <a:off x="1" y="0"/>
            <a:ext cx="3491344" cy="6858000"/>
          </a:xfrm>
          <a:prstGeom prst="rect">
            <a:avLst/>
          </a:prstGeom>
          <a:solidFill>
            <a:srgbClr val="FFE2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9">
            <a:extLst>
              <a:ext uri="{FF2B5EF4-FFF2-40B4-BE49-F238E27FC236}">
                <a16:creationId xmlns:a16="http://schemas.microsoft.com/office/drawing/2014/main" id="{87D0AC3B-5658-1AC6-1D47-D74D63AA2AF9}"/>
              </a:ext>
            </a:extLst>
          </p:cNvPr>
          <p:cNvSpPr txBox="1">
            <a:spLocks noGrp="1"/>
          </p:cNvSpPr>
          <p:nvPr>
            <p:ph type="title"/>
          </p:nvPr>
        </p:nvSpPr>
        <p:spPr>
          <a:xfrm>
            <a:off x="517236" y="1476549"/>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D2379"/>
              </a:buClr>
              <a:buSzPts val="3600"/>
              <a:buFont typeface="Poppins SemiBold"/>
              <a:buNone/>
            </a:pPr>
            <a:r>
              <a:rPr lang="en-GB" sz="3600" dirty="0">
                <a:solidFill>
                  <a:srgbClr val="4D2379"/>
                </a:solidFill>
                <a:latin typeface="Poppins SemiBold"/>
                <a:ea typeface="Poppins SemiBold"/>
                <a:cs typeface="Poppins SemiBold"/>
                <a:sym typeface="Poppins SemiBold"/>
              </a:rPr>
              <a:t>Why we think this was seen – the ‘System’</a:t>
            </a:r>
            <a:endParaRPr dirty="0"/>
          </a:p>
        </p:txBody>
      </p:sp>
      <p:pic>
        <p:nvPicPr>
          <p:cNvPr id="265" name="Google Shape;265;p9">
            <a:extLst>
              <a:ext uri="{FF2B5EF4-FFF2-40B4-BE49-F238E27FC236}">
                <a16:creationId xmlns:a16="http://schemas.microsoft.com/office/drawing/2014/main" id="{39BE79EF-44B0-D8A7-3AA5-17D653288426}"/>
              </a:ext>
            </a:extLst>
          </p:cNvPr>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266" name="Google Shape;266;p9">
            <a:extLst>
              <a:ext uri="{FF2B5EF4-FFF2-40B4-BE49-F238E27FC236}">
                <a16:creationId xmlns:a16="http://schemas.microsoft.com/office/drawing/2014/main" id="{7904A641-E89A-8F86-5370-6CF82138D44D}"/>
              </a:ext>
            </a:extLst>
          </p:cNvPr>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267" name="Google Shape;267;p9">
            <a:extLst>
              <a:ext uri="{FF2B5EF4-FFF2-40B4-BE49-F238E27FC236}">
                <a16:creationId xmlns:a16="http://schemas.microsoft.com/office/drawing/2014/main" id="{60F7FE49-B325-8576-A1BE-C2C50A838086}"/>
              </a:ext>
            </a:extLst>
          </p:cNvPr>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268" name="Google Shape;268;p9">
            <a:extLst>
              <a:ext uri="{FF2B5EF4-FFF2-40B4-BE49-F238E27FC236}">
                <a16:creationId xmlns:a16="http://schemas.microsoft.com/office/drawing/2014/main" id="{659CCF53-A8FD-84C2-FF72-1ED4BF72BE41}"/>
              </a:ext>
            </a:extLst>
          </p:cNvPr>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sp>
        <p:nvSpPr>
          <p:cNvPr id="2" name="Google Shape;262;p9">
            <a:extLst>
              <a:ext uri="{FF2B5EF4-FFF2-40B4-BE49-F238E27FC236}">
                <a16:creationId xmlns:a16="http://schemas.microsoft.com/office/drawing/2014/main" id="{00825974-67B8-D70D-6E50-119FD2CED384}"/>
              </a:ext>
            </a:extLst>
          </p:cNvPr>
          <p:cNvSpPr txBox="1">
            <a:spLocks/>
          </p:cNvSpPr>
          <p:nvPr/>
        </p:nvSpPr>
        <p:spPr>
          <a:xfrm>
            <a:off x="3491343" y="443256"/>
            <a:ext cx="8700658" cy="644119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2900">
              <a:lnSpc>
                <a:spcPct val="100000"/>
              </a:lnSpc>
              <a:spcBef>
                <a:spcPts val="0"/>
              </a:spcBef>
              <a:buFont typeface="+mj-lt"/>
              <a:buAutoNum type="arabicPeriod"/>
            </a:pPr>
            <a:r>
              <a:rPr lang="en-GB" sz="1800" dirty="0">
                <a:latin typeface="Poppins"/>
                <a:cs typeface="Poppins"/>
                <a:sym typeface="Poppins"/>
              </a:rPr>
              <a:t>Whilst acting as </a:t>
            </a:r>
            <a:r>
              <a:rPr lang="en-GB" sz="1800" b="1" dirty="0">
                <a:latin typeface="Poppins"/>
                <a:cs typeface="Poppins"/>
                <a:sym typeface="Poppins"/>
              </a:rPr>
              <a:t>local system stewards </a:t>
            </a:r>
            <a:r>
              <a:rPr lang="en-GB" sz="1800" dirty="0">
                <a:latin typeface="Poppins"/>
                <a:cs typeface="Poppins"/>
                <a:sym typeface="Poppins"/>
              </a:rPr>
              <a:t>within the communities, CDWs has less capacity for strategic engagement at wider geographies and felt that this required a different skill set.</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There have been some efforts to engage senior stakeholders in the system about </a:t>
            </a:r>
            <a:r>
              <a:rPr lang="en-GB" sz="1800" dirty="0" err="1">
                <a:latin typeface="Poppins"/>
                <a:cs typeface="Poppins"/>
                <a:sym typeface="Poppins"/>
              </a:rPr>
              <a:t>MiH’s</a:t>
            </a:r>
            <a:r>
              <a:rPr lang="en-GB" sz="1800" dirty="0">
                <a:latin typeface="Poppins"/>
                <a:cs typeface="Poppins"/>
                <a:sym typeface="Poppins"/>
              </a:rPr>
              <a:t> work and there appears to be a developing understanding and </a:t>
            </a:r>
            <a:r>
              <a:rPr lang="en-GB" sz="1800" b="1" dirty="0">
                <a:latin typeface="Poppins"/>
                <a:cs typeface="Poppins"/>
                <a:sym typeface="Poppins"/>
              </a:rPr>
              <a:t>appreciation for ABCD</a:t>
            </a:r>
            <a:r>
              <a:rPr lang="en-GB" sz="1800" dirty="0">
                <a:latin typeface="Poppins"/>
                <a:cs typeface="Poppins"/>
                <a:sym typeface="Poppins"/>
              </a:rPr>
              <a:t>. </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Some individuals have meaningfully </a:t>
            </a:r>
            <a:r>
              <a:rPr lang="en-GB" sz="1800" b="1" dirty="0">
                <a:latin typeface="Poppins"/>
                <a:cs typeface="Poppins"/>
                <a:sym typeface="Poppins"/>
              </a:rPr>
              <a:t>applied asset based practice </a:t>
            </a:r>
            <a:r>
              <a:rPr lang="en-GB" sz="1800" dirty="0">
                <a:latin typeface="Poppins"/>
                <a:cs typeface="Poppins"/>
                <a:sym typeface="Poppins"/>
              </a:rPr>
              <a:t>to their responsibilities.  Where this is seen, those doing so are starting to realise the benefits of this way of working.</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The evaluation encountered examples of decisions made that directly affected the community but without their involvement or </a:t>
            </a:r>
            <a:r>
              <a:rPr lang="en-GB" sz="1800" b="1" dirty="0">
                <a:latin typeface="Poppins"/>
                <a:cs typeface="Poppins"/>
                <a:sym typeface="Poppins"/>
              </a:rPr>
              <a:t>extractive </a:t>
            </a:r>
            <a:r>
              <a:rPr lang="en-GB" sz="1800" dirty="0">
                <a:latin typeface="Poppins"/>
                <a:cs typeface="Poppins"/>
                <a:sym typeface="Poppins"/>
              </a:rPr>
              <a:t>(relationally damaging).  Aswell as examples indicating that people had not grasped what working differently really looks like in practice.  </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New approaches require </a:t>
            </a:r>
            <a:r>
              <a:rPr lang="en-GB" sz="1800" b="1" dirty="0">
                <a:latin typeface="Poppins"/>
                <a:cs typeface="Poppins"/>
                <a:sym typeface="Poppins"/>
              </a:rPr>
              <a:t>time and capacity </a:t>
            </a:r>
            <a:r>
              <a:rPr lang="en-GB" sz="1800" dirty="0">
                <a:latin typeface="Poppins"/>
                <a:cs typeface="Poppins"/>
                <a:sym typeface="Poppins"/>
              </a:rPr>
              <a:t>to grasp and those already working within overstretched systems often struggle to engage with what is beyond their immediate responsibilities.</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endParaRPr lang="en-GB" sz="1800" dirty="0">
              <a:highlight>
                <a:srgbClr val="FFFF00"/>
              </a:highlight>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p:txBody>
      </p:sp>
    </p:spTree>
    <p:extLst>
      <p:ext uri="{BB962C8B-B14F-4D97-AF65-F5344CB8AC3E}">
        <p14:creationId xmlns:p14="http://schemas.microsoft.com/office/powerpoint/2010/main" val="163326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13"/>
          <p:cNvPicPr preferRelativeResize="0"/>
          <p:nvPr/>
        </p:nvPicPr>
        <p:blipFill rotWithShape="1">
          <a:blip r:embed="rId3">
            <a:alphaModFix/>
          </a:blip>
          <a:srcRect t="14587" b="9986"/>
          <a:stretch/>
        </p:blipFill>
        <p:spPr>
          <a:xfrm>
            <a:off x="359399" y="360000"/>
            <a:ext cx="11473199" cy="4867782"/>
          </a:xfrm>
          <a:prstGeom prst="rect">
            <a:avLst/>
          </a:prstGeom>
          <a:noFill/>
          <a:ln>
            <a:noFill/>
          </a:ln>
        </p:spPr>
      </p:pic>
      <p:sp>
        <p:nvSpPr>
          <p:cNvPr id="315" name="Google Shape;315;p13"/>
          <p:cNvSpPr/>
          <p:nvPr/>
        </p:nvSpPr>
        <p:spPr>
          <a:xfrm>
            <a:off x="359400" y="360000"/>
            <a:ext cx="11473200" cy="4867782"/>
          </a:xfrm>
          <a:prstGeom prst="rect">
            <a:avLst/>
          </a:prstGeom>
          <a:solidFill>
            <a:srgbClr val="E83F4B">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p13"/>
          <p:cNvPicPr preferRelativeResize="0"/>
          <p:nvPr/>
        </p:nvPicPr>
        <p:blipFill rotWithShape="1">
          <a:blip r:embed="rId4">
            <a:alphaModFix/>
          </a:blip>
          <a:srcRect t="25993" b="24713"/>
          <a:stretch/>
        </p:blipFill>
        <p:spPr>
          <a:xfrm>
            <a:off x="5000508" y="5512312"/>
            <a:ext cx="2190984" cy="1080000"/>
          </a:xfrm>
          <a:prstGeom prst="rect">
            <a:avLst/>
          </a:prstGeom>
          <a:noFill/>
          <a:ln>
            <a:noFill/>
          </a:ln>
        </p:spPr>
      </p:pic>
      <p:sp>
        <p:nvSpPr>
          <p:cNvPr id="317" name="Google Shape;317;p13"/>
          <p:cNvSpPr txBox="1"/>
          <p:nvPr/>
        </p:nvSpPr>
        <p:spPr>
          <a:xfrm>
            <a:off x="618837" y="2378392"/>
            <a:ext cx="1121376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dirty="0">
                <a:solidFill>
                  <a:schemeClr val="lt1"/>
                </a:solidFill>
                <a:latin typeface="Poppins ExtraBold"/>
                <a:ea typeface="Poppins ExtraBold"/>
                <a:cs typeface="Poppins ExtraBold"/>
                <a:sym typeface="Poppins ExtraBold"/>
              </a:rPr>
              <a:t>Recommendations</a:t>
            </a:r>
            <a:endParaRPr dirty="0"/>
          </a:p>
        </p:txBody>
      </p:sp>
      <p:pic>
        <p:nvPicPr>
          <p:cNvPr id="318" name="Google Shape;318;p13"/>
          <p:cNvPicPr preferRelativeResize="0"/>
          <p:nvPr/>
        </p:nvPicPr>
        <p:blipFill rotWithShape="1">
          <a:blip r:embed="rId5">
            <a:alphaModFix/>
          </a:blip>
          <a:srcRect/>
          <a:stretch/>
        </p:blipFill>
        <p:spPr>
          <a:xfrm>
            <a:off x="1917974" y="5556132"/>
            <a:ext cx="1271476" cy="900000"/>
          </a:xfrm>
          <a:prstGeom prst="rect">
            <a:avLst/>
          </a:prstGeom>
          <a:noFill/>
          <a:ln>
            <a:noFill/>
          </a:ln>
        </p:spPr>
      </p:pic>
      <p:pic>
        <p:nvPicPr>
          <p:cNvPr id="319" name="Google Shape;319;p13"/>
          <p:cNvPicPr preferRelativeResize="0"/>
          <p:nvPr/>
        </p:nvPicPr>
        <p:blipFill rotWithShape="1">
          <a:blip r:embed="rId6">
            <a:alphaModFix/>
          </a:blip>
          <a:srcRect/>
          <a:stretch/>
        </p:blipFill>
        <p:spPr>
          <a:xfrm>
            <a:off x="10562638" y="5556132"/>
            <a:ext cx="1272986" cy="900000"/>
          </a:xfrm>
          <a:prstGeom prst="rect">
            <a:avLst/>
          </a:prstGeom>
          <a:noFill/>
          <a:ln>
            <a:noFill/>
          </a:ln>
        </p:spPr>
      </p:pic>
      <p:pic>
        <p:nvPicPr>
          <p:cNvPr id="320" name="Google Shape;320;p13"/>
          <p:cNvPicPr preferRelativeResize="0"/>
          <p:nvPr/>
        </p:nvPicPr>
        <p:blipFill rotWithShape="1">
          <a:blip r:embed="rId7">
            <a:alphaModFix/>
          </a:blip>
          <a:srcRect/>
          <a:stretch/>
        </p:blipFill>
        <p:spPr>
          <a:xfrm>
            <a:off x="9036867" y="5556132"/>
            <a:ext cx="1271476" cy="900000"/>
          </a:xfrm>
          <a:prstGeom prst="rect">
            <a:avLst/>
          </a:prstGeom>
          <a:noFill/>
          <a:ln>
            <a:noFill/>
          </a:ln>
        </p:spPr>
      </p:pic>
      <p:pic>
        <p:nvPicPr>
          <p:cNvPr id="321" name="Google Shape;321;p13"/>
          <p:cNvPicPr preferRelativeResize="0"/>
          <p:nvPr/>
        </p:nvPicPr>
        <p:blipFill rotWithShape="1">
          <a:blip r:embed="rId8">
            <a:alphaModFix/>
          </a:blip>
          <a:srcRect/>
          <a:stretch/>
        </p:blipFill>
        <p:spPr>
          <a:xfrm>
            <a:off x="359400" y="5556132"/>
            <a:ext cx="1272987" cy="900000"/>
          </a:xfrm>
          <a:prstGeom prst="rect">
            <a:avLst/>
          </a:prstGeom>
          <a:noFill/>
          <a:ln>
            <a:noFill/>
          </a:ln>
        </p:spPr>
      </p:pic>
      <p:pic>
        <p:nvPicPr>
          <p:cNvPr id="322" name="Google Shape;322;p13"/>
          <p:cNvPicPr preferRelativeResize="0"/>
          <p:nvPr/>
        </p:nvPicPr>
        <p:blipFill rotWithShape="1">
          <a:blip r:embed="rId9">
            <a:alphaModFix/>
          </a:blip>
          <a:srcRect/>
          <a:stretch/>
        </p:blipFill>
        <p:spPr>
          <a:xfrm>
            <a:off x="3474737" y="5556132"/>
            <a:ext cx="1272987" cy="900000"/>
          </a:xfrm>
          <a:prstGeom prst="rect">
            <a:avLst/>
          </a:prstGeom>
          <a:noFill/>
          <a:ln>
            <a:noFill/>
          </a:ln>
        </p:spPr>
      </p:pic>
      <p:pic>
        <p:nvPicPr>
          <p:cNvPr id="323" name="Google Shape;323;p13"/>
          <p:cNvPicPr preferRelativeResize="0"/>
          <p:nvPr/>
        </p:nvPicPr>
        <p:blipFill rotWithShape="1">
          <a:blip r:embed="rId10">
            <a:alphaModFix/>
          </a:blip>
          <a:srcRect/>
          <a:stretch/>
        </p:blipFill>
        <p:spPr>
          <a:xfrm>
            <a:off x="7480106" y="5556132"/>
            <a:ext cx="1271477" cy="9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4"/>
          <p:cNvSpPr/>
          <p:nvPr/>
        </p:nvSpPr>
        <p:spPr>
          <a:xfrm flipH="1">
            <a:off x="1" y="0"/>
            <a:ext cx="3491344" cy="6858000"/>
          </a:xfrm>
          <a:prstGeom prst="rect">
            <a:avLst/>
          </a:prstGeom>
          <a:solidFill>
            <a:srgbClr val="E83F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30" name="Google Shape;330;p14"/>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331" name="Google Shape;331;p14"/>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332" name="Google Shape;332;p14"/>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333" name="Google Shape;333;p14"/>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sp>
        <p:nvSpPr>
          <p:cNvPr id="334" name="Google Shape;334;p14"/>
          <p:cNvSpPr txBox="1">
            <a:spLocks noGrp="1"/>
          </p:cNvSpPr>
          <p:nvPr>
            <p:ph type="body" idx="1"/>
          </p:nvPr>
        </p:nvSpPr>
        <p:spPr>
          <a:xfrm>
            <a:off x="3491343" y="11450"/>
            <a:ext cx="8700656" cy="6846549"/>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buNone/>
            </a:pPr>
            <a:endParaRPr lang="en-GB" sz="1800" dirty="0">
              <a:latin typeface="Poppins"/>
              <a:ea typeface="Poppins"/>
              <a:cs typeface="Poppins"/>
              <a:sym typeface="Poppins"/>
            </a:endParaRPr>
          </a:p>
          <a:p>
            <a:pPr marL="285750" indent="-285750">
              <a:lnSpc>
                <a:spcPct val="150000"/>
              </a:lnSpc>
              <a:spcBef>
                <a:spcPts val="0"/>
              </a:spcBef>
            </a:pPr>
            <a:r>
              <a:rPr lang="en-GB" sz="1800" b="1" dirty="0">
                <a:latin typeface="Poppins"/>
                <a:ea typeface="Poppins"/>
                <a:cs typeface="Poppins"/>
                <a:sym typeface="Poppins"/>
              </a:rPr>
              <a:t>Ensure future programmes and engagement with communities heeds how and why the programme has worked</a:t>
            </a:r>
            <a:r>
              <a:rPr lang="en-GB" sz="1800" dirty="0">
                <a:latin typeface="Poppins"/>
                <a:ea typeface="Poppins"/>
                <a:cs typeface="Poppins"/>
                <a:sym typeface="Poppins"/>
              </a:rPr>
              <a:t>, considering the preference for experiential and dialogue learning that continues to enable voices and perspectives that have been marginalised to be heard.</a:t>
            </a:r>
          </a:p>
          <a:p>
            <a:pPr marL="285750" indent="-285750">
              <a:lnSpc>
                <a:spcPct val="150000"/>
              </a:lnSpc>
              <a:spcBef>
                <a:spcPts val="0"/>
              </a:spcBef>
            </a:pPr>
            <a:r>
              <a:rPr lang="en-GB" sz="1800" b="1" dirty="0">
                <a:latin typeface="Poppins"/>
                <a:ea typeface="Poppins"/>
                <a:cs typeface="Poppins"/>
                <a:sym typeface="Poppins"/>
              </a:rPr>
              <a:t>Ensure ‘asset-based’ programmes / organisations adopt a learning approach</a:t>
            </a:r>
            <a:r>
              <a:rPr lang="en-GB" sz="1800" dirty="0">
                <a:latin typeface="Poppins"/>
                <a:ea typeface="Poppins"/>
                <a:cs typeface="Poppins"/>
                <a:sym typeface="Poppins"/>
              </a:rPr>
              <a:t>, focusing less on point-in-time/post-programme evaluations and more on learning and developing as needs arise. </a:t>
            </a:r>
          </a:p>
          <a:p>
            <a:pPr marL="285750" indent="-285750">
              <a:lnSpc>
                <a:spcPct val="150000"/>
              </a:lnSpc>
              <a:spcBef>
                <a:spcPts val="0"/>
              </a:spcBef>
            </a:pPr>
            <a:r>
              <a:rPr lang="en-GB" sz="1800" dirty="0">
                <a:latin typeface="Poppins"/>
                <a:ea typeface="Poppins"/>
                <a:cs typeface="Poppins"/>
                <a:sym typeface="Poppins"/>
              </a:rPr>
              <a:t>As opposed to scaling up or scaling out, to </a:t>
            </a:r>
            <a:r>
              <a:rPr lang="en-GB" sz="1800" dirty="0">
                <a:latin typeface="Poppins"/>
                <a:ea typeface="Poppins"/>
                <a:cs typeface="Poppins"/>
                <a:sym typeface="Poppins"/>
                <a:hlinkClick r:id="rId7"/>
              </a:rPr>
              <a:t>scale deep</a:t>
            </a:r>
            <a:r>
              <a:rPr lang="en-GB" sz="1800" dirty="0">
                <a:latin typeface="Poppins"/>
                <a:ea typeface="Poppins"/>
                <a:cs typeface="Poppins"/>
                <a:sym typeface="Poppins"/>
              </a:rPr>
              <a:t> - </a:t>
            </a:r>
            <a:r>
              <a:rPr lang="en-GB" sz="1800" b="1" dirty="0">
                <a:latin typeface="Poppins"/>
                <a:ea typeface="Poppins"/>
                <a:cs typeface="Poppins"/>
                <a:sym typeface="Poppins"/>
              </a:rPr>
              <a:t>focus on the “deep personal and broad cultural transformational work”</a:t>
            </a:r>
            <a:r>
              <a:rPr lang="en-GB" sz="1800" dirty="0">
                <a:latin typeface="Poppins"/>
                <a:ea typeface="Poppins"/>
                <a:cs typeface="Poppins"/>
                <a:sym typeface="Poppins"/>
              </a:rPr>
              <a:t> that is required to create durable systems change”.</a:t>
            </a:r>
          </a:p>
          <a:p>
            <a:pPr marL="285750" indent="-285750">
              <a:lnSpc>
                <a:spcPct val="150000"/>
              </a:lnSpc>
              <a:spcBef>
                <a:spcPts val="0"/>
              </a:spcBef>
            </a:pPr>
            <a:r>
              <a:rPr lang="en-GB" sz="1800" dirty="0">
                <a:latin typeface="Poppins"/>
                <a:ea typeface="Poppins"/>
                <a:cs typeface="Poppins"/>
                <a:sym typeface="Poppins"/>
              </a:rPr>
              <a:t>Consider how to mitigate against the risk of reduced trust accompanying cyclical funding to </a:t>
            </a:r>
            <a:r>
              <a:rPr lang="en-GB" sz="1800" b="1" dirty="0">
                <a:latin typeface="Poppins"/>
                <a:ea typeface="Poppins"/>
                <a:cs typeface="Poppins"/>
                <a:sym typeface="Poppins"/>
              </a:rPr>
              <a:t>maintain relationships and whatever trust that has formed through this programme</a:t>
            </a:r>
            <a:r>
              <a:rPr lang="en-GB" sz="1800" dirty="0">
                <a:latin typeface="Poppins"/>
                <a:ea typeface="Poppins"/>
                <a:cs typeface="Poppins"/>
                <a:sym typeface="Poppins"/>
              </a:rPr>
              <a:t>. </a:t>
            </a:r>
          </a:p>
          <a:p>
            <a:pPr marL="285750" indent="-285750">
              <a:lnSpc>
                <a:spcPct val="150000"/>
              </a:lnSpc>
              <a:spcBef>
                <a:spcPts val="0"/>
              </a:spcBef>
            </a:pPr>
            <a:endParaRPr dirty="0"/>
          </a:p>
        </p:txBody>
      </p:sp>
      <p:sp>
        <p:nvSpPr>
          <p:cNvPr id="5" name="Google Shape;329;p14">
            <a:extLst>
              <a:ext uri="{FF2B5EF4-FFF2-40B4-BE49-F238E27FC236}">
                <a16:creationId xmlns:a16="http://schemas.microsoft.com/office/drawing/2014/main" id="{1982E5AC-70AD-B586-A294-93BD0A1D40D6}"/>
              </a:ext>
            </a:extLst>
          </p:cNvPr>
          <p:cNvSpPr txBox="1">
            <a:spLocks/>
          </p:cNvSpPr>
          <p:nvPr/>
        </p:nvSpPr>
        <p:spPr>
          <a:xfrm rot="16200000">
            <a:off x="-541677" y="1649256"/>
            <a:ext cx="4847422" cy="390490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chemeClr val="lt1"/>
              </a:buClr>
              <a:buSzPts val="3600"/>
              <a:buFont typeface="Poppins SemiBold"/>
              <a:buNone/>
            </a:pPr>
            <a:r>
              <a:rPr lang="en-GB" sz="3600">
                <a:solidFill>
                  <a:schemeClr val="lt1"/>
                </a:solidFill>
                <a:latin typeface="Poppins SemiBold"/>
                <a:ea typeface="Poppins SemiBold"/>
                <a:cs typeface="Poppins SemiBold"/>
                <a:sym typeface="Poppins SemiBold"/>
              </a:rPr>
              <a:t>Recommendations </a:t>
            </a: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a:extLst>
            <a:ext uri="{FF2B5EF4-FFF2-40B4-BE49-F238E27FC236}">
              <a16:creationId xmlns:a16="http://schemas.microsoft.com/office/drawing/2014/main" id="{34F1DBB9-9399-E284-22DA-8C0C2197C133}"/>
            </a:ext>
          </a:extLst>
        </p:cNvPr>
        <p:cNvGrpSpPr/>
        <p:nvPr/>
      </p:nvGrpSpPr>
      <p:grpSpPr>
        <a:xfrm>
          <a:off x="0" y="0"/>
          <a:ext cx="0" cy="0"/>
          <a:chOff x="0" y="0"/>
          <a:chExt cx="0" cy="0"/>
        </a:xfrm>
      </p:grpSpPr>
      <p:sp>
        <p:nvSpPr>
          <p:cNvPr id="328" name="Google Shape;328;p14">
            <a:extLst>
              <a:ext uri="{FF2B5EF4-FFF2-40B4-BE49-F238E27FC236}">
                <a16:creationId xmlns:a16="http://schemas.microsoft.com/office/drawing/2014/main" id="{D57A7A8F-B5AF-03FC-6519-6F86AF6802A4}"/>
              </a:ext>
            </a:extLst>
          </p:cNvPr>
          <p:cNvSpPr/>
          <p:nvPr/>
        </p:nvSpPr>
        <p:spPr>
          <a:xfrm flipH="1">
            <a:off x="-40637" y="0"/>
            <a:ext cx="3491344" cy="6858000"/>
          </a:xfrm>
          <a:prstGeom prst="rect">
            <a:avLst/>
          </a:prstGeom>
          <a:solidFill>
            <a:srgbClr val="E83F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9" name="Google Shape;329;p14">
            <a:extLst>
              <a:ext uri="{FF2B5EF4-FFF2-40B4-BE49-F238E27FC236}">
                <a16:creationId xmlns:a16="http://schemas.microsoft.com/office/drawing/2014/main" id="{14895692-8B49-6C2A-9573-7D92C52BEB8C}"/>
              </a:ext>
            </a:extLst>
          </p:cNvPr>
          <p:cNvSpPr txBox="1">
            <a:spLocks noGrp="1"/>
          </p:cNvSpPr>
          <p:nvPr>
            <p:ph type="title"/>
          </p:nvPr>
        </p:nvSpPr>
        <p:spPr>
          <a:xfrm rot="16200000">
            <a:off x="-541677" y="1649256"/>
            <a:ext cx="4847422"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600"/>
              <a:buFont typeface="Poppins SemiBold"/>
              <a:buNone/>
            </a:pPr>
            <a:r>
              <a:rPr lang="en-GB" sz="3600" dirty="0">
                <a:solidFill>
                  <a:schemeClr val="lt1"/>
                </a:solidFill>
                <a:latin typeface="Poppins SemiBold"/>
                <a:ea typeface="Poppins SemiBold"/>
                <a:cs typeface="Poppins SemiBold"/>
                <a:sym typeface="Poppins SemiBold"/>
              </a:rPr>
              <a:t>Recommendations </a:t>
            </a:r>
            <a:endParaRPr dirty="0"/>
          </a:p>
        </p:txBody>
      </p:sp>
      <p:pic>
        <p:nvPicPr>
          <p:cNvPr id="330" name="Google Shape;330;p14">
            <a:extLst>
              <a:ext uri="{FF2B5EF4-FFF2-40B4-BE49-F238E27FC236}">
                <a16:creationId xmlns:a16="http://schemas.microsoft.com/office/drawing/2014/main" id="{B385F1D0-9C50-25E8-6D08-7438A555F414}"/>
              </a:ext>
            </a:extLst>
          </p:cNvPr>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331" name="Google Shape;331;p14">
            <a:extLst>
              <a:ext uri="{FF2B5EF4-FFF2-40B4-BE49-F238E27FC236}">
                <a16:creationId xmlns:a16="http://schemas.microsoft.com/office/drawing/2014/main" id="{060E0206-658A-33E5-A1FD-B020467DE472}"/>
              </a:ext>
            </a:extLst>
          </p:cNvPr>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332" name="Google Shape;332;p14">
            <a:extLst>
              <a:ext uri="{FF2B5EF4-FFF2-40B4-BE49-F238E27FC236}">
                <a16:creationId xmlns:a16="http://schemas.microsoft.com/office/drawing/2014/main" id="{92D347B2-E28D-F8A9-DC43-D56449CB61BA}"/>
              </a:ext>
            </a:extLst>
          </p:cNvPr>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333" name="Google Shape;333;p14">
            <a:extLst>
              <a:ext uri="{FF2B5EF4-FFF2-40B4-BE49-F238E27FC236}">
                <a16:creationId xmlns:a16="http://schemas.microsoft.com/office/drawing/2014/main" id="{AC64C7D6-A93A-AB82-FB21-95E869503563}"/>
              </a:ext>
            </a:extLst>
          </p:cNvPr>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sp>
        <p:nvSpPr>
          <p:cNvPr id="334" name="Google Shape;334;p14">
            <a:extLst>
              <a:ext uri="{FF2B5EF4-FFF2-40B4-BE49-F238E27FC236}">
                <a16:creationId xmlns:a16="http://schemas.microsoft.com/office/drawing/2014/main" id="{7469A78D-A64D-7377-5CA5-45BF2E5D43B2}"/>
              </a:ext>
            </a:extLst>
          </p:cNvPr>
          <p:cNvSpPr txBox="1">
            <a:spLocks noGrp="1"/>
          </p:cNvSpPr>
          <p:nvPr>
            <p:ph type="body" idx="1"/>
          </p:nvPr>
        </p:nvSpPr>
        <p:spPr>
          <a:xfrm>
            <a:off x="3491343" y="0"/>
            <a:ext cx="8700657" cy="6202496"/>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buNone/>
            </a:pPr>
            <a:r>
              <a:rPr lang="en-GB" sz="1800" dirty="0">
                <a:latin typeface="Poppins" panose="00000500000000000000" pitchFamily="2" charset="0"/>
                <a:cs typeface="Poppins" panose="00000500000000000000" pitchFamily="2" charset="0"/>
              </a:rPr>
              <a:t>Earlier recommendations further substantiated in the final phase:</a:t>
            </a:r>
          </a:p>
          <a:p>
            <a:pPr marL="0" indent="0">
              <a:lnSpc>
                <a:spcPct val="150000"/>
              </a:lnSpc>
              <a:spcBef>
                <a:spcPts val="0"/>
              </a:spcBef>
              <a:buNone/>
            </a:pPr>
            <a:endParaRPr lang="en-GB" sz="1800" dirty="0">
              <a:latin typeface="Poppins" panose="00000500000000000000" pitchFamily="2" charset="0"/>
              <a:cs typeface="Poppins" panose="00000500000000000000" pitchFamily="2" charset="0"/>
            </a:endParaRPr>
          </a:p>
          <a:p>
            <a:pPr marL="342900">
              <a:lnSpc>
                <a:spcPct val="150000"/>
              </a:lnSpc>
              <a:spcBef>
                <a:spcPts val="0"/>
              </a:spcBef>
            </a:pPr>
            <a:r>
              <a:rPr lang="en-GB" sz="1800" dirty="0">
                <a:latin typeface="Poppins" panose="00000500000000000000" pitchFamily="2" charset="0"/>
                <a:cs typeface="Poppins" panose="00000500000000000000" pitchFamily="2" charset="0"/>
              </a:rPr>
              <a:t>Consider how accessible, shared </a:t>
            </a:r>
            <a:r>
              <a:rPr lang="en-GB" sz="1800" b="1" dirty="0">
                <a:latin typeface="Poppins" panose="00000500000000000000" pitchFamily="2" charset="0"/>
                <a:cs typeface="Poppins" panose="00000500000000000000" pitchFamily="2" charset="0"/>
              </a:rPr>
              <a:t>physical spaces </a:t>
            </a:r>
            <a:r>
              <a:rPr lang="en-GB" sz="1800" dirty="0">
                <a:latin typeface="Poppins" panose="00000500000000000000" pitchFamily="2" charset="0"/>
                <a:cs typeface="Poppins" panose="00000500000000000000" pitchFamily="2" charset="0"/>
              </a:rPr>
              <a:t>can be further supported as a prerequisite for community action. </a:t>
            </a:r>
          </a:p>
          <a:p>
            <a:pPr marL="342900">
              <a:lnSpc>
                <a:spcPct val="150000"/>
              </a:lnSpc>
              <a:spcBef>
                <a:spcPts val="0"/>
              </a:spcBef>
            </a:pPr>
            <a:r>
              <a:rPr lang="en-GB" sz="1800" dirty="0">
                <a:latin typeface="Poppins" panose="00000500000000000000" pitchFamily="2" charset="0"/>
                <a:cs typeface="Poppins" panose="00000500000000000000" pitchFamily="2" charset="0"/>
              </a:rPr>
              <a:t>Explore how to </a:t>
            </a:r>
            <a:r>
              <a:rPr lang="en-GB" sz="1800" b="1" dirty="0">
                <a:latin typeface="Poppins" panose="00000500000000000000" pitchFamily="2" charset="0"/>
                <a:cs typeface="Poppins" panose="00000500000000000000" pitchFamily="2" charset="0"/>
              </a:rPr>
              <a:t>broaden social networks across demographic differences</a:t>
            </a:r>
            <a:r>
              <a:rPr lang="en-GB" sz="1800" dirty="0">
                <a:latin typeface="Poppins" panose="00000500000000000000" pitchFamily="2" charset="0"/>
                <a:cs typeface="Poppins" panose="00000500000000000000" pitchFamily="2" charset="0"/>
              </a:rPr>
              <a:t>, including intergenerationally.</a:t>
            </a:r>
          </a:p>
          <a:p>
            <a:pPr marL="342900">
              <a:lnSpc>
                <a:spcPct val="150000"/>
              </a:lnSpc>
              <a:spcBef>
                <a:spcPts val="0"/>
              </a:spcBef>
            </a:pPr>
            <a:r>
              <a:rPr lang="en-GB" sz="1800" dirty="0">
                <a:latin typeface="Poppins" panose="00000500000000000000" pitchFamily="2" charset="0"/>
                <a:cs typeface="Poppins" panose="00000500000000000000" pitchFamily="2" charset="0"/>
              </a:rPr>
              <a:t>Encourage more </a:t>
            </a:r>
            <a:r>
              <a:rPr lang="en-GB" sz="1800" b="1" dirty="0">
                <a:latin typeface="Poppins" panose="00000500000000000000" pitchFamily="2" charset="0"/>
                <a:cs typeface="Poppins" panose="00000500000000000000" pitchFamily="2" charset="0"/>
              </a:rPr>
              <a:t>reciprocal relationships</a:t>
            </a:r>
            <a:r>
              <a:rPr lang="en-GB" sz="1800" dirty="0">
                <a:latin typeface="Poppins" panose="00000500000000000000" pitchFamily="2" charset="0"/>
                <a:cs typeface="Poppins" panose="00000500000000000000" pitchFamily="2" charset="0"/>
              </a:rPr>
              <a:t>, rather than one-way or transactional relationships.</a:t>
            </a:r>
          </a:p>
          <a:p>
            <a:pPr marL="342900">
              <a:lnSpc>
                <a:spcPct val="150000"/>
              </a:lnSpc>
              <a:spcBef>
                <a:spcPts val="0"/>
              </a:spcBef>
            </a:pPr>
            <a:r>
              <a:rPr lang="en-GB" sz="1800" dirty="0">
                <a:latin typeface="Poppins" panose="00000500000000000000" pitchFamily="2" charset="0"/>
                <a:cs typeface="Poppins" panose="00000500000000000000" pitchFamily="2" charset="0"/>
              </a:rPr>
              <a:t>Explore the boundaries and balance of </a:t>
            </a:r>
            <a:r>
              <a:rPr lang="en-GB" sz="1800" b="1" dirty="0">
                <a:latin typeface="Poppins" panose="00000500000000000000" pitchFamily="2" charset="0"/>
                <a:cs typeface="Poppins" panose="00000500000000000000" pitchFamily="2" charset="0"/>
              </a:rPr>
              <a:t>what a community can do for itself</a:t>
            </a:r>
            <a:r>
              <a:rPr lang="en-GB" sz="1800" dirty="0">
                <a:latin typeface="Poppins" panose="00000500000000000000" pitchFamily="2" charset="0"/>
                <a:cs typeface="Poppins" panose="00000500000000000000" pitchFamily="2" charset="0"/>
              </a:rPr>
              <a:t>, versus where professional (e.g. clinical) expertise is needed (including a mature conversation about risk).</a:t>
            </a:r>
          </a:p>
          <a:p>
            <a:pPr marL="342900">
              <a:lnSpc>
                <a:spcPct val="150000"/>
              </a:lnSpc>
              <a:spcBef>
                <a:spcPts val="0"/>
              </a:spcBef>
            </a:pPr>
            <a:r>
              <a:rPr lang="en-GB" sz="1800" b="1" dirty="0">
                <a:latin typeface="Poppins" panose="00000500000000000000" pitchFamily="2" charset="0"/>
                <a:cs typeface="Poppins" panose="00000500000000000000" pitchFamily="2" charset="0"/>
              </a:rPr>
              <a:t>Provide ‘ABCD’ ‘training’ </a:t>
            </a:r>
            <a:r>
              <a:rPr lang="en-GB" sz="1800" dirty="0">
                <a:latin typeface="Poppins" panose="00000500000000000000" pitchFamily="2" charset="0"/>
                <a:cs typeface="Poppins" panose="00000500000000000000" pitchFamily="2" charset="0"/>
              </a:rPr>
              <a:t>and capacity building for future practitioners, communities, and people working in services.  Enable learning at a whole community level, rather than project level.  And embed learning in the fabric of the VCFSE more effectively. </a:t>
            </a:r>
          </a:p>
          <a:p>
            <a:pPr marL="342900">
              <a:lnSpc>
                <a:spcPct val="150000"/>
              </a:lnSpc>
              <a:spcBef>
                <a:spcPts val="0"/>
              </a:spcBef>
            </a:pPr>
            <a:endParaRPr lang="en-GB" sz="1800" dirty="0">
              <a:latin typeface="Poppins" panose="00000500000000000000" pitchFamily="2" charset="0"/>
              <a:cs typeface="Poppins" panose="00000500000000000000" pitchFamily="2" charset="0"/>
            </a:endParaRPr>
          </a:p>
          <a:p>
            <a:pPr marL="342900">
              <a:lnSpc>
                <a:spcPct val="150000"/>
              </a:lnSpc>
              <a:spcBef>
                <a:spcPts val="0"/>
              </a:spcBef>
            </a:pPr>
            <a:endParaRPr lang="en-GB" sz="2000" dirty="0">
              <a:latin typeface="Poppins" panose="00000500000000000000" pitchFamily="2" charset="0"/>
              <a:cs typeface="Poppins" panose="00000500000000000000" pitchFamily="2" charset="0"/>
            </a:endParaRPr>
          </a:p>
          <a:p>
            <a:pPr marL="342900">
              <a:lnSpc>
                <a:spcPct val="150000"/>
              </a:lnSpc>
              <a:spcBef>
                <a:spcPts val="0"/>
              </a:spcBef>
            </a:pPr>
            <a:endParaRPr lang="en-GB" sz="2000" dirty="0">
              <a:latin typeface="Poppins" panose="00000500000000000000" pitchFamily="2" charset="0"/>
              <a:cs typeface="Poppins" panose="00000500000000000000" pitchFamily="2" charset="0"/>
            </a:endParaRPr>
          </a:p>
          <a:p>
            <a:pPr marL="0" indent="0">
              <a:lnSpc>
                <a:spcPct val="150000"/>
              </a:lnSpc>
              <a:spcBef>
                <a:spcPts val="0"/>
              </a:spcBef>
              <a:buNone/>
            </a:pPr>
            <a:endParaRPr dirty="0"/>
          </a:p>
        </p:txBody>
      </p:sp>
    </p:spTree>
    <p:extLst>
      <p:ext uri="{BB962C8B-B14F-4D97-AF65-F5344CB8AC3E}">
        <p14:creationId xmlns:p14="http://schemas.microsoft.com/office/powerpoint/2010/main" val="97587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18"/>
          <p:cNvPicPr preferRelativeResize="0"/>
          <p:nvPr/>
        </p:nvPicPr>
        <p:blipFill rotWithShape="1">
          <a:blip r:embed="rId3">
            <a:alphaModFix/>
          </a:blip>
          <a:srcRect t="14587" b="9986"/>
          <a:stretch/>
        </p:blipFill>
        <p:spPr>
          <a:xfrm>
            <a:off x="359399" y="360000"/>
            <a:ext cx="11473199" cy="4867782"/>
          </a:xfrm>
          <a:prstGeom prst="rect">
            <a:avLst/>
          </a:prstGeom>
          <a:noFill/>
          <a:ln>
            <a:noFill/>
          </a:ln>
        </p:spPr>
      </p:pic>
      <p:sp>
        <p:nvSpPr>
          <p:cNvPr id="398" name="Google Shape;398;p18"/>
          <p:cNvSpPr/>
          <p:nvPr/>
        </p:nvSpPr>
        <p:spPr>
          <a:xfrm>
            <a:off x="359398" y="360000"/>
            <a:ext cx="11473200" cy="4867782"/>
          </a:xfrm>
          <a:prstGeom prst="rect">
            <a:avLst/>
          </a:prstGeom>
          <a:solidFill>
            <a:srgbClr val="E6ACCF">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9" name="Google Shape;399;p18"/>
          <p:cNvPicPr preferRelativeResize="0"/>
          <p:nvPr/>
        </p:nvPicPr>
        <p:blipFill rotWithShape="1">
          <a:blip r:embed="rId4">
            <a:alphaModFix/>
          </a:blip>
          <a:srcRect t="25993" b="24713"/>
          <a:stretch/>
        </p:blipFill>
        <p:spPr>
          <a:xfrm>
            <a:off x="5000508" y="5512312"/>
            <a:ext cx="2190984" cy="1080000"/>
          </a:xfrm>
          <a:prstGeom prst="rect">
            <a:avLst/>
          </a:prstGeom>
          <a:noFill/>
          <a:ln>
            <a:noFill/>
          </a:ln>
        </p:spPr>
      </p:pic>
      <p:sp>
        <p:nvSpPr>
          <p:cNvPr id="400" name="Google Shape;400;p18"/>
          <p:cNvSpPr txBox="1"/>
          <p:nvPr/>
        </p:nvSpPr>
        <p:spPr>
          <a:xfrm>
            <a:off x="618837" y="2378392"/>
            <a:ext cx="1121376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dirty="0">
                <a:solidFill>
                  <a:srgbClr val="4D2379"/>
                </a:solidFill>
                <a:latin typeface="Poppins ExtraBold"/>
                <a:ea typeface="Poppins ExtraBold"/>
                <a:cs typeface="Poppins ExtraBold"/>
                <a:sym typeface="Poppins ExtraBold"/>
              </a:rPr>
              <a:t>What we are seeing elsewhere</a:t>
            </a:r>
            <a:endParaRPr dirty="0"/>
          </a:p>
        </p:txBody>
      </p:sp>
      <p:pic>
        <p:nvPicPr>
          <p:cNvPr id="401" name="Google Shape;401;p18"/>
          <p:cNvPicPr preferRelativeResize="0"/>
          <p:nvPr/>
        </p:nvPicPr>
        <p:blipFill rotWithShape="1">
          <a:blip r:embed="rId5">
            <a:alphaModFix/>
          </a:blip>
          <a:srcRect/>
          <a:stretch/>
        </p:blipFill>
        <p:spPr>
          <a:xfrm>
            <a:off x="1917974" y="5556132"/>
            <a:ext cx="1271476" cy="900000"/>
          </a:xfrm>
          <a:prstGeom prst="rect">
            <a:avLst/>
          </a:prstGeom>
          <a:noFill/>
          <a:ln>
            <a:noFill/>
          </a:ln>
        </p:spPr>
      </p:pic>
      <p:pic>
        <p:nvPicPr>
          <p:cNvPr id="402" name="Google Shape;402;p18"/>
          <p:cNvPicPr preferRelativeResize="0"/>
          <p:nvPr/>
        </p:nvPicPr>
        <p:blipFill rotWithShape="1">
          <a:blip r:embed="rId6">
            <a:alphaModFix/>
          </a:blip>
          <a:srcRect/>
          <a:stretch/>
        </p:blipFill>
        <p:spPr>
          <a:xfrm>
            <a:off x="10562638" y="5556132"/>
            <a:ext cx="1272986" cy="900000"/>
          </a:xfrm>
          <a:prstGeom prst="rect">
            <a:avLst/>
          </a:prstGeom>
          <a:noFill/>
          <a:ln>
            <a:noFill/>
          </a:ln>
        </p:spPr>
      </p:pic>
      <p:pic>
        <p:nvPicPr>
          <p:cNvPr id="403" name="Google Shape;403;p18"/>
          <p:cNvPicPr preferRelativeResize="0"/>
          <p:nvPr/>
        </p:nvPicPr>
        <p:blipFill rotWithShape="1">
          <a:blip r:embed="rId7">
            <a:alphaModFix/>
          </a:blip>
          <a:srcRect/>
          <a:stretch/>
        </p:blipFill>
        <p:spPr>
          <a:xfrm>
            <a:off x="9036867" y="5556132"/>
            <a:ext cx="1271476" cy="900000"/>
          </a:xfrm>
          <a:prstGeom prst="rect">
            <a:avLst/>
          </a:prstGeom>
          <a:noFill/>
          <a:ln>
            <a:noFill/>
          </a:ln>
        </p:spPr>
      </p:pic>
      <p:pic>
        <p:nvPicPr>
          <p:cNvPr id="404" name="Google Shape;404;p18"/>
          <p:cNvPicPr preferRelativeResize="0"/>
          <p:nvPr/>
        </p:nvPicPr>
        <p:blipFill rotWithShape="1">
          <a:blip r:embed="rId8">
            <a:alphaModFix/>
          </a:blip>
          <a:srcRect/>
          <a:stretch/>
        </p:blipFill>
        <p:spPr>
          <a:xfrm>
            <a:off x="359400" y="5556132"/>
            <a:ext cx="1272987" cy="900000"/>
          </a:xfrm>
          <a:prstGeom prst="rect">
            <a:avLst/>
          </a:prstGeom>
          <a:noFill/>
          <a:ln>
            <a:noFill/>
          </a:ln>
        </p:spPr>
      </p:pic>
      <p:pic>
        <p:nvPicPr>
          <p:cNvPr id="405" name="Google Shape;405;p18"/>
          <p:cNvPicPr preferRelativeResize="0"/>
          <p:nvPr/>
        </p:nvPicPr>
        <p:blipFill rotWithShape="1">
          <a:blip r:embed="rId9">
            <a:alphaModFix/>
          </a:blip>
          <a:srcRect/>
          <a:stretch/>
        </p:blipFill>
        <p:spPr>
          <a:xfrm>
            <a:off x="3474737" y="5556132"/>
            <a:ext cx="1272987" cy="900000"/>
          </a:xfrm>
          <a:prstGeom prst="rect">
            <a:avLst/>
          </a:prstGeom>
          <a:noFill/>
          <a:ln>
            <a:noFill/>
          </a:ln>
        </p:spPr>
      </p:pic>
      <p:pic>
        <p:nvPicPr>
          <p:cNvPr id="406" name="Google Shape;406;p18"/>
          <p:cNvPicPr preferRelativeResize="0"/>
          <p:nvPr/>
        </p:nvPicPr>
        <p:blipFill rotWithShape="1">
          <a:blip r:embed="rId10">
            <a:alphaModFix/>
          </a:blip>
          <a:srcRect/>
          <a:stretch/>
        </p:blipFill>
        <p:spPr>
          <a:xfrm>
            <a:off x="7480106" y="5556132"/>
            <a:ext cx="1271477" cy="9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0"/>
          <p:cNvSpPr txBox="1"/>
          <p:nvPr/>
        </p:nvSpPr>
        <p:spPr>
          <a:xfrm>
            <a:off x="517235" y="1476549"/>
            <a:ext cx="2974108" cy="39049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Poppins SemiBold"/>
              <a:buNone/>
            </a:pPr>
            <a:r>
              <a:rPr lang="en-GB" sz="3200">
                <a:solidFill>
                  <a:schemeClr val="lt1"/>
                </a:solidFill>
                <a:latin typeface="Poppins SemiBold"/>
                <a:ea typeface="Poppins SemiBold"/>
                <a:cs typeface="Poppins SemiBold"/>
                <a:sym typeface="Poppins SemiBold"/>
              </a:rPr>
              <a:t>Evaluation</a:t>
            </a:r>
            <a:br>
              <a:rPr lang="en-GB" sz="3200">
                <a:solidFill>
                  <a:schemeClr val="lt1"/>
                </a:solidFill>
                <a:latin typeface="Poppins SemiBold"/>
                <a:ea typeface="Poppins SemiBold"/>
                <a:cs typeface="Poppins SemiBold"/>
                <a:sym typeface="Poppins SemiBold"/>
              </a:rPr>
            </a:br>
            <a:r>
              <a:rPr lang="en-GB" sz="3200">
                <a:solidFill>
                  <a:schemeClr val="lt1"/>
                </a:solidFill>
                <a:latin typeface="Poppins SemiBold"/>
                <a:ea typeface="Poppins SemiBold"/>
                <a:cs typeface="Poppins SemiBold"/>
                <a:sym typeface="Poppins SemiBold"/>
              </a:rPr>
              <a:t>Findings</a:t>
            </a:r>
            <a:br>
              <a:rPr lang="en-GB" sz="3200">
                <a:solidFill>
                  <a:schemeClr val="lt1"/>
                </a:solidFill>
                <a:latin typeface="Poppins SemiBold"/>
                <a:ea typeface="Poppins SemiBold"/>
                <a:cs typeface="Poppins SemiBold"/>
                <a:sym typeface="Poppins SemiBold"/>
              </a:rPr>
            </a:br>
            <a:r>
              <a:rPr lang="en-GB" sz="1800">
                <a:solidFill>
                  <a:srgbClr val="FFE22B"/>
                </a:solidFill>
                <a:latin typeface="Poppins SemiBold"/>
                <a:ea typeface="Poppins SemiBold"/>
                <a:cs typeface="Poppins SemiBold"/>
                <a:sym typeface="Poppins SemiBold"/>
              </a:rPr>
              <a:t>The ABCD Approach</a:t>
            </a:r>
            <a:endParaRPr sz="3200">
              <a:solidFill>
                <a:srgbClr val="FFE22B"/>
              </a:solidFill>
              <a:latin typeface="Poppins SemiBold"/>
              <a:ea typeface="Poppins SemiBold"/>
              <a:cs typeface="Poppins SemiBold"/>
              <a:sym typeface="Poppins SemiBold"/>
            </a:endParaRPr>
          </a:p>
        </p:txBody>
      </p:sp>
      <p:sp>
        <p:nvSpPr>
          <p:cNvPr id="423" name="Google Shape;423;p20"/>
          <p:cNvSpPr/>
          <p:nvPr/>
        </p:nvSpPr>
        <p:spPr>
          <a:xfrm flipH="1">
            <a:off x="-1" y="-26450"/>
            <a:ext cx="3491344" cy="6884450"/>
          </a:xfrm>
          <a:prstGeom prst="rect">
            <a:avLst/>
          </a:prstGeom>
          <a:solidFill>
            <a:srgbClr val="E6AC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4" name="Google Shape;424;p20"/>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425" name="Google Shape;425;p20"/>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426" name="Google Shape;426;p20"/>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427" name="Google Shape;427;p20"/>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sp>
        <p:nvSpPr>
          <p:cNvPr id="428" name="Google Shape;428;p20"/>
          <p:cNvSpPr/>
          <p:nvPr/>
        </p:nvSpPr>
        <p:spPr>
          <a:xfrm>
            <a:off x="4008577" y="1589502"/>
            <a:ext cx="7809610"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lang="en-GB" sz="1800"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endParaRPr sz="1800" dirty="0">
              <a:solidFill>
                <a:schemeClr val="dk1"/>
              </a:solidFill>
              <a:latin typeface="Poppins"/>
              <a:ea typeface="Poppins"/>
              <a:cs typeface="Poppins"/>
              <a:sym typeface="Poppins"/>
            </a:endParaRPr>
          </a:p>
        </p:txBody>
      </p:sp>
      <p:sp>
        <p:nvSpPr>
          <p:cNvPr id="429" name="Google Shape;429;p20"/>
          <p:cNvSpPr txBox="1"/>
          <p:nvPr/>
        </p:nvSpPr>
        <p:spPr>
          <a:xfrm>
            <a:off x="258617" y="1966269"/>
            <a:ext cx="2974108" cy="39049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D2379"/>
              </a:buClr>
              <a:buSzPts val="3600"/>
              <a:buFont typeface="Poppins ExtraBold"/>
              <a:buNone/>
            </a:pPr>
            <a:r>
              <a:rPr lang="en-GB" sz="3200" dirty="0">
                <a:solidFill>
                  <a:srgbClr val="4D2379"/>
                </a:solidFill>
                <a:latin typeface="Poppins SemiBold"/>
                <a:ea typeface="Poppins SemiBold"/>
                <a:cs typeface="Poppins SemiBold"/>
                <a:sym typeface="Poppins SemiBold"/>
              </a:rPr>
              <a:t>What we are seeing elsewhere in the UK</a:t>
            </a:r>
            <a:endParaRPr sz="3200" dirty="0">
              <a:solidFill>
                <a:srgbClr val="4D2379"/>
              </a:solidFill>
              <a:latin typeface="Poppins SemiBold"/>
              <a:ea typeface="Poppins SemiBold"/>
              <a:cs typeface="Poppins SemiBold"/>
              <a:sym typeface="Poppins SemiBold"/>
            </a:endParaRPr>
          </a:p>
        </p:txBody>
      </p:sp>
      <p:sp>
        <p:nvSpPr>
          <p:cNvPr id="2" name="Google Shape;611;p32">
            <a:extLst>
              <a:ext uri="{FF2B5EF4-FFF2-40B4-BE49-F238E27FC236}">
                <a16:creationId xmlns:a16="http://schemas.microsoft.com/office/drawing/2014/main" id="{3E40B654-6DA9-929E-4095-3841125654E3}"/>
              </a:ext>
            </a:extLst>
          </p:cNvPr>
          <p:cNvSpPr txBox="1">
            <a:spLocks noGrp="1"/>
          </p:cNvSpPr>
          <p:nvPr>
            <p:ph type="body" idx="1"/>
          </p:nvPr>
        </p:nvSpPr>
        <p:spPr>
          <a:xfrm>
            <a:off x="3491342" y="0"/>
            <a:ext cx="8700658" cy="6858000"/>
          </a:xfrm>
          <a:prstGeom prst="rect">
            <a:avLst/>
          </a:prstGeom>
          <a:noFill/>
          <a:ln>
            <a:noFill/>
          </a:ln>
        </p:spPr>
        <p:txBody>
          <a:bodyPr spcFirstLastPara="1" wrap="square" lIns="91425" tIns="45700" rIns="91425" bIns="45700" anchor="ctr" anchorCtr="0">
            <a:noAutofit/>
          </a:bodyPr>
          <a:lstStyle/>
          <a:p>
            <a:pPr marL="342900" lvl="0" algn="l" rtl="0">
              <a:lnSpc>
                <a:spcPct val="100000"/>
              </a:lnSpc>
              <a:spcBef>
                <a:spcPts val="0"/>
              </a:spcBef>
              <a:spcAft>
                <a:spcPts val="0"/>
              </a:spcAft>
              <a:buClr>
                <a:schemeClr val="dk1"/>
              </a:buClr>
              <a:buSzPts val="2800"/>
              <a:buFont typeface="+mj-lt"/>
              <a:buAutoNum type="arabicPeriod"/>
            </a:pPr>
            <a:r>
              <a:rPr lang="en-GB" sz="1800" dirty="0">
                <a:solidFill>
                  <a:schemeClr val="tx1"/>
                </a:solidFill>
                <a:latin typeface="Poppins"/>
                <a:cs typeface="Poppins"/>
                <a:sym typeface="Poppins"/>
              </a:rPr>
              <a:t>More evidence available, including why things work.  And Increased examples of spreading, scaling and deepening approaches.</a:t>
            </a:r>
          </a:p>
          <a:p>
            <a:pPr marL="342900" lvl="0" algn="l" rtl="0">
              <a:lnSpc>
                <a:spcPct val="100000"/>
              </a:lnSpc>
              <a:spcBef>
                <a:spcPts val="0"/>
              </a:spcBef>
              <a:spcAft>
                <a:spcPts val="0"/>
              </a:spcAft>
              <a:buClr>
                <a:schemeClr val="dk1"/>
              </a:buClr>
              <a:buSzPts val="2800"/>
              <a:buFont typeface="+mj-lt"/>
              <a:buAutoNum type="arabicPeriod"/>
            </a:pPr>
            <a:endParaRPr lang="en-GB" sz="1800" dirty="0">
              <a:solidFill>
                <a:schemeClr val="tx1"/>
              </a:solidFill>
              <a:latin typeface="Poppins"/>
              <a:cs typeface="Poppins"/>
              <a:sym typeface="Poppins"/>
            </a:endParaRPr>
          </a:p>
          <a:p>
            <a:pPr marL="342900" lvl="0">
              <a:lnSpc>
                <a:spcPct val="100000"/>
              </a:lnSpc>
              <a:spcBef>
                <a:spcPts val="0"/>
              </a:spcBef>
              <a:buSzPts val="2800"/>
              <a:buFont typeface="+mj-lt"/>
              <a:buAutoNum type="arabicPeriod"/>
            </a:pPr>
            <a:r>
              <a:rPr lang="en-GB" sz="1800" dirty="0">
                <a:latin typeface="Poppins"/>
                <a:cs typeface="Poppins"/>
                <a:sym typeface="Poppins"/>
              </a:rPr>
              <a:t>Convergence of thinking on centring communities (</a:t>
            </a:r>
            <a:r>
              <a:rPr lang="en-GB" sz="1800" dirty="0">
                <a:latin typeface="Poppins"/>
                <a:cs typeface="Poppins"/>
                <a:sym typeface="Poppins"/>
                <a:hlinkClick r:id="rId7"/>
              </a:rPr>
              <a:t>OHID</a:t>
            </a:r>
            <a:r>
              <a:rPr lang="en-GB" sz="1800" dirty="0">
                <a:latin typeface="Poppins"/>
                <a:cs typeface="Poppins"/>
                <a:sym typeface="Poppins"/>
              </a:rPr>
              <a:t>, </a:t>
            </a:r>
            <a:r>
              <a:rPr lang="en-GB" sz="1800" dirty="0">
                <a:latin typeface="Poppins"/>
                <a:cs typeface="Poppins"/>
                <a:sym typeface="Poppins"/>
                <a:hlinkClick r:id="rId8"/>
              </a:rPr>
              <a:t>NICE</a:t>
            </a:r>
            <a:r>
              <a:rPr lang="en-GB" sz="1800" dirty="0">
                <a:latin typeface="Poppins"/>
                <a:cs typeface="Poppins"/>
                <a:sym typeface="Poppins"/>
              </a:rPr>
              <a:t>, </a:t>
            </a:r>
            <a:r>
              <a:rPr lang="en-GB" sz="1800" dirty="0">
                <a:latin typeface="Poppins"/>
                <a:cs typeface="Poppins"/>
                <a:sym typeface="Poppins"/>
                <a:hlinkClick r:id="rId9"/>
              </a:rPr>
              <a:t>Kings Fund</a:t>
            </a:r>
            <a:r>
              <a:rPr lang="en-GB" sz="1800" dirty="0">
                <a:latin typeface="Poppins"/>
                <a:cs typeface="Poppins"/>
                <a:sym typeface="Poppins"/>
              </a:rPr>
              <a:t>, </a:t>
            </a:r>
            <a:r>
              <a:rPr lang="en-GB" sz="1800" dirty="0">
                <a:latin typeface="Poppins"/>
                <a:cs typeface="Poppins"/>
                <a:sym typeface="Poppins"/>
                <a:hlinkClick r:id="rId10"/>
              </a:rPr>
              <a:t>Health Foundation</a:t>
            </a:r>
            <a:r>
              <a:rPr lang="en-GB" sz="1800" dirty="0">
                <a:latin typeface="Poppins"/>
                <a:cs typeface="Poppins"/>
                <a:sym typeface="Poppins"/>
              </a:rPr>
              <a:t>, </a:t>
            </a:r>
            <a:r>
              <a:rPr lang="en-GB" sz="1800" dirty="0">
                <a:latin typeface="Poppins"/>
                <a:cs typeface="Poppins"/>
                <a:sym typeface="Poppins"/>
                <a:hlinkClick r:id="rId11"/>
              </a:rPr>
              <a:t>RSPH</a:t>
            </a:r>
            <a:r>
              <a:rPr lang="en-GB" sz="1800" dirty="0">
                <a:latin typeface="Poppins"/>
                <a:cs typeface="Poppins"/>
                <a:sym typeface="Poppins"/>
              </a:rPr>
              <a:t>, </a:t>
            </a:r>
            <a:r>
              <a:rPr lang="en-GB" sz="1800" dirty="0">
                <a:latin typeface="Poppins"/>
                <a:cs typeface="Poppins"/>
                <a:sym typeface="Poppins"/>
                <a:hlinkClick r:id="rId12"/>
              </a:rPr>
              <a:t>NHS Confed</a:t>
            </a:r>
            <a:r>
              <a:rPr lang="en-GB" sz="1800" dirty="0">
                <a:latin typeface="Poppins"/>
                <a:cs typeface="Poppins"/>
                <a:sym typeface="Poppins"/>
              </a:rPr>
              <a:t>, </a:t>
            </a:r>
            <a:r>
              <a:rPr lang="en-GB" sz="1800" dirty="0">
                <a:latin typeface="Poppins"/>
                <a:cs typeface="Poppins"/>
                <a:sym typeface="Poppins"/>
                <a:hlinkClick r:id="rId13"/>
              </a:rPr>
              <a:t>LGA</a:t>
            </a:r>
            <a:r>
              <a:rPr lang="en-GB" sz="1800" dirty="0">
                <a:latin typeface="Poppins"/>
                <a:cs typeface="Poppins"/>
                <a:sym typeface="Poppins"/>
              </a:rPr>
              <a:t>, </a:t>
            </a:r>
            <a:r>
              <a:rPr lang="en-GB" sz="1800" dirty="0">
                <a:latin typeface="Poppins"/>
                <a:cs typeface="Poppins"/>
                <a:sym typeface="Poppins"/>
                <a:hlinkClick r:id="rId14"/>
              </a:rPr>
              <a:t>10 year plan</a:t>
            </a:r>
            <a:r>
              <a:rPr lang="en-GB" sz="1800" dirty="0">
                <a:latin typeface="Poppins"/>
                <a:cs typeface="Poppins"/>
                <a:sym typeface="Poppins"/>
              </a:rPr>
              <a:t>, </a:t>
            </a:r>
            <a:r>
              <a:rPr lang="en-GB" sz="1800" dirty="0">
                <a:latin typeface="Poppins"/>
                <a:cs typeface="Poppins"/>
                <a:sym typeface="Poppins"/>
                <a:hlinkClick r:id="rId15"/>
              </a:rPr>
              <a:t>ADASS Roadmap</a:t>
            </a:r>
            <a:r>
              <a:rPr lang="en-GB" sz="1800" dirty="0">
                <a:latin typeface="Poppins"/>
                <a:cs typeface="Poppins"/>
                <a:sym typeface="Poppins"/>
              </a:rPr>
              <a:t>, </a:t>
            </a:r>
            <a:r>
              <a:rPr lang="en-GB" sz="1800" dirty="0">
                <a:latin typeface="Poppins"/>
                <a:cs typeface="Poppins"/>
                <a:sym typeface="Poppins"/>
                <a:hlinkClick r:id="rId16"/>
              </a:rPr>
              <a:t>Social Care Future</a:t>
            </a:r>
            <a:r>
              <a:rPr lang="en-GB" sz="1800" dirty="0">
                <a:latin typeface="Poppins"/>
                <a:cs typeface="Poppins"/>
                <a:sym typeface="Poppins"/>
              </a:rPr>
              <a:t>, </a:t>
            </a:r>
            <a:r>
              <a:rPr lang="en-GB" sz="1800" dirty="0">
                <a:latin typeface="Poppins"/>
                <a:cs typeface="Poppins"/>
                <a:sym typeface="Poppins"/>
                <a:hlinkClick r:id="rId17"/>
              </a:rPr>
              <a:t>National Lottery</a:t>
            </a:r>
            <a:r>
              <a:rPr lang="en-GB" sz="1800" dirty="0">
                <a:latin typeface="Poppins"/>
                <a:cs typeface="Poppins"/>
                <a:sym typeface="Poppins"/>
              </a:rPr>
              <a:t>, </a:t>
            </a:r>
            <a:r>
              <a:rPr lang="en-GB" sz="1800" dirty="0">
                <a:latin typeface="Poppins"/>
                <a:cs typeface="Poppins"/>
                <a:sym typeface="Poppins"/>
                <a:hlinkClick r:id="rId18"/>
              </a:rPr>
              <a:t>Sport England</a:t>
            </a:r>
            <a:r>
              <a:rPr lang="en-GB" sz="1800" dirty="0">
                <a:latin typeface="Poppins"/>
                <a:cs typeface="Poppins"/>
                <a:sym typeface="Poppins"/>
              </a:rPr>
              <a:t>, </a:t>
            </a:r>
            <a:r>
              <a:rPr lang="en-GB" sz="1800" dirty="0">
                <a:latin typeface="Poppins"/>
                <a:cs typeface="Poppins"/>
                <a:sym typeface="Poppins"/>
                <a:hlinkClick r:id="rId19"/>
              </a:rPr>
              <a:t>DCMS</a:t>
            </a:r>
            <a:r>
              <a:rPr lang="en-GB" sz="1800" dirty="0">
                <a:latin typeface="Poppins"/>
                <a:cs typeface="Poppins"/>
                <a:sym typeface="Poppins"/>
              </a:rPr>
              <a:t>, </a:t>
            </a:r>
            <a:r>
              <a:rPr lang="en-GB" sz="1800" dirty="0">
                <a:latin typeface="Poppins"/>
                <a:cs typeface="Poppins"/>
                <a:sym typeface="Poppins"/>
                <a:hlinkClick r:id="rId20"/>
              </a:rPr>
              <a:t>DLHC</a:t>
            </a:r>
            <a:r>
              <a:rPr lang="en-GB" sz="1800" dirty="0">
                <a:latin typeface="Poppins"/>
                <a:cs typeface="Poppins"/>
                <a:sym typeface="Poppins"/>
              </a:rPr>
              <a:t>, </a:t>
            </a:r>
            <a:r>
              <a:rPr lang="en-GB" sz="1800" dirty="0">
                <a:latin typeface="Poppins"/>
                <a:cs typeface="Poppins"/>
                <a:sym typeface="Poppins"/>
                <a:hlinkClick r:id="rId21"/>
              </a:rPr>
              <a:t>New Local</a:t>
            </a:r>
            <a:r>
              <a:rPr lang="en-GB" sz="1800" dirty="0">
                <a:latin typeface="Poppins"/>
                <a:cs typeface="Poppins"/>
                <a:sym typeface="Poppins"/>
              </a:rPr>
              <a:t> … )</a:t>
            </a:r>
          </a:p>
          <a:p>
            <a:pPr marL="342900" lvl="0" algn="l" rtl="0">
              <a:lnSpc>
                <a:spcPct val="100000"/>
              </a:lnSpc>
              <a:spcBef>
                <a:spcPts val="0"/>
              </a:spcBef>
              <a:spcAft>
                <a:spcPts val="0"/>
              </a:spcAft>
              <a:buClr>
                <a:schemeClr val="dk1"/>
              </a:buClr>
              <a:buSzPts val="2800"/>
              <a:buFont typeface="+mj-lt"/>
              <a:buAutoNum type="arabicPeriod"/>
            </a:pPr>
            <a:endParaRPr lang="en-GB" sz="1800" dirty="0">
              <a:solidFill>
                <a:srgbClr val="FF0000"/>
              </a:solidFill>
              <a:latin typeface="Poppins"/>
              <a:cs typeface="Poppins"/>
              <a:sym typeface="Poppins"/>
            </a:endParaRPr>
          </a:p>
          <a:p>
            <a:pPr marL="342900">
              <a:lnSpc>
                <a:spcPct val="100000"/>
              </a:lnSpc>
              <a:spcBef>
                <a:spcPts val="0"/>
              </a:spcBef>
              <a:buSzPts val="2800"/>
              <a:buFont typeface="+mj-lt"/>
              <a:buAutoNum type="arabicPeriod"/>
            </a:pPr>
            <a:r>
              <a:rPr lang="en-GB" sz="1800" dirty="0">
                <a:latin typeface="Poppins" panose="00000500000000000000" pitchFamily="2" charset="0"/>
                <a:cs typeface="Poppins" panose="00000500000000000000" pitchFamily="2" charset="0"/>
              </a:rPr>
              <a:t>Neighbourhood health </a:t>
            </a:r>
            <a:r>
              <a:rPr lang="en-GB" sz="1800" u="sng" dirty="0">
                <a:latin typeface="Poppins" panose="00000500000000000000" pitchFamily="2" charset="0"/>
                <a:cs typeface="Poppins" panose="00000500000000000000" pitchFamily="2" charset="0"/>
                <a:hlinkClick r:id="rId22"/>
              </a:rPr>
              <a:t>guidelines</a:t>
            </a:r>
            <a:r>
              <a:rPr lang="en-GB" sz="1800" dirty="0">
                <a:latin typeface="Poppins" panose="00000500000000000000" pitchFamily="2" charset="0"/>
                <a:cs typeface="Poppins" panose="00000500000000000000" pitchFamily="2" charset="0"/>
              </a:rPr>
              <a:t> and the Model IICB </a:t>
            </a:r>
            <a:r>
              <a:rPr lang="en-GB" sz="1800" u="sng" dirty="0">
                <a:latin typeface="Poppins" panose="00000500000000000000" pitchFamily="2" charset="0"/>
                <a:cs typeface="Poppins" panose="00000500000000000000" pitchFamily="2" charset="0"/>
                <a:hlinkClick r:id="rId23"/>
              </a:rPr>
              <a:t>Blueprint v1.0</a:t>
            </a:r>
            <a:r>
              <a:rPr lang="en-GB" sz="1800" dirty="0">
                <a:latin typeface="Poppins" panose="00000500000000000000" pitchFamily="2" charset="0"/>
                <a:cs typeface="Poppins" panose="00000500000000000000" pitchFamily="2" charset="0"/>
              </a:rPr>
              <a:t> includes systematic and meaningful involvement and co-design.</a:t>
            </a:r>
            <a:endParaRPr lang="en-GB" sz="1800" dirty="0">
              <a:solidFill>
                <a:srgbClr val="FF0000"/>
              </a:solidFill>
              <a:latin typeface="Poppins"/>
              <a:cs typeface="Poppins"/>
              <a:sym typeface="Poppins"/>
            </a:endParaRPr>
          </a:p>
          <a:p>
            <a:pPr marL="342900" lvl="0" algn="l" rtl="0">
              <a:lnSpc>
                <a:spcPct val="100000"/>
              </a:lnSpc>
              <a:spcBef>
                <a:spcPts val="0"/>
              </a:spcBef>
              <a:spcAft>
                <a:spcPts val="0"/>
              </a:spcAft>
              <a:buClr>
                <a:schemeClr val="dk1"/>
              </a:buClr>
              <a:buSzPts val="2800"/>
              <a:buFont typeface="+mj-lt"/>
              <a:buAutoNum type="arabicPeriod"/>
            </a:pPr>
            <a:endParaRPr lang="en-GB" sz="1800" dirty="0">
              <a:solidFill>
                <a:srgbClr val="FF0000"/>
              </a:solidFill>
              <a:latin typeface="Poppins"/>
              <a:cs typeface="Poppins"/>
              <a:sym typeface="Poppins"/>
            </a:endParaRPr>
          </a:p>
          <a:p>
            <a:pPr marL="342900" lvl="0" algn="l" rtl="0">
              <a:lnSpc>
                <a:spcPct val="100000"/>
              </a:lnSpc>
              <a:spcBef>
                <a:spcPts val="0"/>
              </a:spcBef>
              <a:spcAft>
                <a:spcPts val="0"/>
              </a:spcAft>
              <a:buClr>
                <a:schemeClr val="dk1"/>
              </a:buClr>
              <a:buSzPts val="2800"/>
              <a:buFont typeface="+mj-lt"/>
              <a:buAutoNum type="arabicPeriod"/>
            </a:pPr>
            <a:r>
              <a:rPr lang="en-GB" sz="1800" dirty="0">
                <a:latin typeface="Poppins"/>
                <a:cs typeface="Poppins"/>
                <a:sym typeface="Poppins"/>
              </a:rPr>
              <a:t>Increased evidence of relational approaches to public management, e.g. Human Learning System coalition involving 300+ members and rich case studies cohort.</a:t>
            </a:r>
          </a:p>
          <a:p>
            <a:pPr marL="342900" lvl="0" algn="l" rtl="0">
              <a:lnSpc>
                <a:spcPct val="100000"/>
              </a:lnSpc>
              <a:spcBef>
                <a:spcPts val="0"/>
              </a:spcBef>
              <a:spcAft>
                <a:spcPts val="0"/>
              </a:spcAft>
              <a:buClr>
                <a:schemeClr val="dk1"/>
              </a:buClr>
              <a:buSzPts val="2800"/>
              <a:buFont typeface="+mj-lt"/>
              <a:buAutoNum type="arabicPeriod"/>
            </a:pPr>
            <a:endParaRPr lang="en-GB" sz="1800" dirty="0">
              <a:solidFill>
                <a:schemeClr val="tx1"/>
              </a:solidFill>
              <a:latin typeface="Poppins"/>
              <a:cs typeface="Poppins"/>
              <a:sym typeface="Poppins"/>
            </a:endParaRPr>
          </a:p>
          <a:p>
            <a:pPr marL="342900" lvl="0" algn="l" rtl="0">
              <a:lnSpc>
                <a:spcPct val="100000"/>
              </a:lnSpc>
              <a:spcBef>
                <a:spcPts val="0"/>
              </a:spcBef>
              <a:spcAft>
                <a:spcPts val="0"/>
              </a:spcAft>
              <a:buClr>
                <a:schemeClr val="dk1"/>
              </a:buClr>
              <a:buSzPts val="2800"/>
              <a:buFont typeface="+mj-lt"/>
              <a:buAutoNum type="arabicPeriod"/>
            </a:pPr>
            <a:r>
              <a:rPr lang="en-GB" sz="1800" dirty="0">
                <a:solidFill>
                  <a:schemeClr val="tx1"/>
                </a:solidFill>
                <a:latin typeface="Poppins"/>
                <a:cs typeface="Poppins"/>
                <a:sym typeface="Poppins"/>
              </a:rPr>
              <a:t>‘Crisis of powerlessness’: recent polls show that 84% of people said they felt powerless, up from 71% in 2018. 75% said giving power to local people would help restore trust in politics. (</a:t>
            </a:r>
            <a:r>
              <a:rPr lang="en-GB" sz="1800" dirty="0">
                <a:solidFill>
                  <a:schemeClr val="tx1"/>
                </a:solidFill>
                <a:latin typeface="Poppins"/>
                <a:cs typeface="Poppins"/>
                <a:sym typeface="Poppins"/>
                <a:hlinkClick r:id="rId24"/>
              </a:rPr>
              <a:t>We’re Here</a:t>
            </a:r>
            <a:r>
              <a:rPr lang="en-GB" sz="1800" dirty="0">
                <a:solidFill>
                  <a:schemeClr val="tx1"/>
                </a:solidFill>
                <a:latin typeface="Poppins"/>
                <a:cs typeface="Poppins"/>
                <a:sym typeface="Poppin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A27698ED-5A4E-7E38-591A-56238CD7FFA8}"/>
            </a:ext>
          </a:extLst>
        </p:cNvPr>
        <p:cNvGrpSpPr/>
        <p:nvPr/>
      </p:nvGrpSpPr>
      <p:grpSpPr>
        <a:xfrm>
          <a:off x="0" y="0"/>
          <a:ext cx="0" cy="0"/>
          <a:chOff x="0" y="0"/>
          <a:chExt cx="0" cy="0"/>
        </a:xfrm>
      </p:grpSpPr>
      <p:sp>
        <p:nvSpPr>
          <p:cNvPr id="226" name="Google Shape;226;p6">
            <a:extLst>
              <a:ext uri="{FF2B5EF4-FFF2-40B4-BE49-F238E27FC236}">
                <a16:creationId xmlns:a16="http://schemas.microsoft.com/office/drawing/2014/main" id="{743913ED-B746-1EBA-3519-28C0C7B5EB1E}"/>
              </a:ext>
            </a:extLst>
          </p:cNvPr>
          <p:cNvSpPr txBox="1">
            <a:spLocks noGrp="1"/>
          </p:cNvSpPr>
          <p:nvPr>
            <p:ph type="body" idx="1"/>
          </p:nvPr>
        </p:nvSpPr>
        <p:spPr>
          <a:xfrm>
            <a:off x="3491343" y="499063"/>
            <a:ext cx="8700656" cy="5725192"/>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pPr>
            <a:r>
              <a:rPr lang="en-GB" sz="1800" b="1" dirty="0">
                <a:latin typeface="Poppins" panose="00000500000000000000" pitchFamily="2" charset="0"/>
                <a:cs typeface="Poppins" panose="00000500000000000000" pitchFamily="2" charset="0"/>
              </a:rPr>
              <a:t>Improved wellbeing </a:t>
            </a:r>
            <a:r>
              <a:rPr lang="en-GB" sz="1800" dirty="0">
                <a:latin typeface="Poppins" panose="00000500000000000000" pitchFamily="2" charset="0"/>
                <a:cs typeface="Poppins" panose="00000500000000000000" pitchFamily="2" charset="0"/>
              </a:rPr>
              <a:t>and </a:t>
            </a:r>
            <a:r>
              <a:rPr lang="en-GB" sz="1800" b="1" dirty="0">
                <a:latin typeface="Poppins" panose="00000500000000000000" pitchFamily="2" charset="0"/>
                <a:cs typeface="Poppins" panose="00000500000000000000" pitchFamily="2" charset="0"/>
              </a:rPr>
              <a:t>reduced health inequalities </a:t>
            </a:r>
            <a:r>
              <a:rPr lang="en-GB" sz="1800" dirty="0">
                <a:latin typeface="Poppins" panose="00000500000000000000" pitchFamily="2" charset="0"/>
                <a:cs typeface="Poppins" panose="00000500000000000000" pitchFamily="2" charset="0"/>
              </a:rPr>
              <a:t>through:</a:t>
            </a:r>
          </a:p>
          <a:p>
            <a:pPr lvl="1" indent="-457200">
              <a:lnSpc>
                <a:spcPct val="150000"/>
              </a:lnSpc>
              <a:spcBef>
                <a:spcPts val="0"/>
              </a:spcBef>
              <a:buFont typeface="Wingdings" panose="05000000000000000000" pitchFamily="2" charset="2"/>
              <a:buChar char="Ø"/>
            </a:pPr>
            <a:r>
              <a:rPr lang="en-GB" sz="1800" dirty="0">
                <a:latin typeface="Poppins" panose="00000500000000000000" pitchFamily="2" charset="0"/>
                <a:cs typeface="Poppins" panose="00000500000000000000" pitchFamily="2" charset="0"/>
              </a:rPr>
              <a:t>Supporting communities to take collective action on health through </a:t>
            </a:r>
            <a:r>
              <a:rPr lang="en-GB" sz="1800" dirty="0">
                <a:latin typeface="Poppins" panose="00000500000000000000" pitchFamily="2" charset="0"/>
                <a:cs typeface="Poppins" panose="00000500000000000000" pitchFamily="2" charset="0"/>
                <a:hlinkClick r:id="rId3"/>
              </a:rPr>
              <a:t>Asset Based Community Development</a:t>
            </a:r>
            <a:endParaRPr lang="en-GB" sz="1800" dirty="0">
              <a:latin typeface="Poppins" panose="00000500000000000000" pitchFamily="2" charset="0"/>
              <a:cs typeface="Poppins" panose="00000500000000000000" pitchFamily="2" charset="0"/>
            </a:endParaRPr>
          </a:p>
          <a:p>
            <a:pPr lvl="1" indent="-457200">
              <a:lnSpc>
                <a:spcPct val="150000"/>
              </a:lnSpc>
              <a:spcBef>
                <a:spcPts val="0"/>
              </a:spcBef>
              <a:buFont typeface="Wingdings" panose="05000000000000000000" pitchFamily="2" charset="2"/>
              <a:buChar char="Ø"/>
            </a:pPr>
            <a:r>
              <a:rPr lang="en-GB" sz="1800" dirty="0">
                <a:latin typeface="Poppins" panose="00000500000000000000" pitchFamily="2" charset="0"/>
                <a:cs typeface="Poppins" panose="00000500000000000000" pitchFamily="2" charset="0"/>
              </a:rPr>
              <a:t>Encouraging the growth of </a:t>
            </a:r>
            <a:r>
              <a:rPr lang="en-GB" sz="1800" dirty="0">
                <a:latin typeface="Poppins" panose="00000500000000000000" pitchFamily="2" charset="0"/>
                <a:cs typeface="Poppins" panose="00000500000000000000" pitchFamily="2" charset="0"/>
                <a:hlinkClick r:id="rId4"/>
              </a:rPr>
              <a:t>community-centred and asset-based practice</a:t>
            </a:r>
            <a:r>
              <a:rPr lang="en-GB" sz="1800" dirty="0">
                <a:latin typeface="Poppins" panose="00000500000000000000" pitchFamily="2" charset="0"/>
                <a:cs typeface="Poppins" panose="00000500000000000000" pitchFamily="2" charset="0"/>
              </a:rPr>
              <a:t> in the VCSE though grants awards</a:t>
            </a:r>
          </a:p>
          <a:p>
            <a:pPr lvl="1" indent="-457200">
              <a:lnSpc>
                <a:spcPct val="150000"/>
              </a:lnSpc>
              <a:spcBef>
                <a:spcPts val="0"/>
              </a:spcBef>
              <a:buFont typeface="Wingdings" panose="05000000000000000000" pitchFamily="2" charset="2"/>
              <a:buChar char="Ø"/>
            </a:pPr>
            <a:r>
              <a:rPr lang="en-GB" sz="1800" dirty="0">
                <a:latin typeface="Poppins" panose="00000500000000000000" pitchFamily="2" charset="0"/>
                <a:cs typeface="Poppins" panose="00000500000000000000" pitchFamily="2" charset="0"/>
              </a:rPr>
              <a:t>Improving people’s practice in asset-based approaches</a:t>
            </a:r>
          </a:p>
          <a:p>
            <a:pPr marL="228600" lvl="0" indent="-228600" algn="l" rtl="0">
              <a:lnSpc>
                <a:spcPct val="150000"/>
              </a:lnSpc>
              <a:spcBef>
                <a:spcPts val="0"/>
              </a:spcBef>
              <a:spcAft>
                <a:spcPts val="0"/>
              </a:spcAft>
              <a:buClr>
                <a:schemeClr val="dk1"/>
              </a:buClr>
              <a:buSzPts val="1800"/>
              <a:buChar char="•"/>
            </a:pPr>
            <a:r>
              <a:rPr lang="en-GB" sz="1800" dirty="0">
                <a:latin typeface="Poppins" panose="00000500000000000000" pitchFamily="2" charset="0"/>
                <a:cs typeface="Poppins" panose="00000500000000000000" pitchFamily="2" charset="0"/>
              </a:rPr>
              <a:t>A </a:t>
            </a:r>
            <a:r>
              <a:rPr lang="en-GB" sz="1800" b="1" dirty="0">
                <a:latin typeface="Poppins" panose="00000500000000000000" pitchFamily="2" charset="0"/>
                <a:cs typeface="Poppins" panose="00000500000000000000" pitchFamily="2" charset="0"/>
              </a:rPr>
              <a:t>consistent approach </a:t>
            </a:r>
            <a:r>
              <a:rPr lang="en-GB" sz="1800" dirty="0">
                <a:latin typeface="Poppins" panose="00000500000000000000" pitchFamily="2" charset="0"/>
                <a:cs typeface="Poppins" panose="00000500000000000000" pitchFamily="2" charset="0"/>
              </a:rPr>
              <a:t>to delivery across service provision / process across the county at the start</a:t>
            </a:r>
          </a:p>
          <a:p>
            <a:pPr marL="228600" lvl="0" indent="-228600" algn="l" rtl="0">
              <a:lnSpc>
                <a:spcPct val="150000"/>
              </a:lnSpc>
              <a:spcBef>
                <a:spcPts val="0"/>
              </a:spcBef>
              <a:spcAft>
                <a:spcPts val="0"/>
              </a:spcAft>
              <a:buClr>
                <a:schemeClr val="dk1"/>
              </a:buClr>
              <a:buSzPts val="1800"/>
              <a:buChar char="•"/>
            </a:pPr>
            <a:r>
              <a:rPr lang="en-GB" sz="1800" dirty="0">
                <a:latin typeface="Poppins" panose="00000500000000000000" pitchFamily="2" charset="0"/>
                <a:cs typeface="Poppins" panose="00000500000000000000" pitchFamily="2" charset="0"/>
              </a:rPr>
              <a:t>A </a:t>
            </a:r>
            <a:r>
              <a:rPr lang="en-GB" sz="1800" b="1" dirty="0">
                <a:latin typeface="Poppins" panose="00000500000000000000" pitchFamily="2" charset="0"/>
                <a:cs typeface="Poppins" panose="00000500000000000000" pitchFamily="2" charset="0"/>
              </a:rPr>
              <a:t>learning approach</a:t>
            </a:r>
            <a:r>
              <a:rPr lang="en-GB" sz="1800" dirty="0">
                <a:latin typeface="Poppins" panose="00000500000000000000" pitchFamily="2" charset="0"/>
                <a:cs typeface="Poppins" panose="00000500000000000000" pitchFamily="2" charset="0"/>
              </a:rPr>
              <a:t> that helped to understand what works, for whom, why, and under what circumstances</a:t>
            </a:r>
          </a:p>
          <a:p>
            <a:pPr marL="228600" lvl="0" indent="-228600" algn="l" rtl="0">
              <a:lnSpc>
                <a:spcPct val="150000"/>
              </a:lnSpc>
              <a:spcBef>
                <a:spcPts val="0"/>
              </a:spcBef>
              <a:spcAft>
                <a:spcPts val="0"/>
              </a:spcAft>
              <a:buClr>
                <a:schemeClr val="dk1"/>
              </a:buClr>
              <a:buSzPts val="1800"/>
              <a:buChar char="•"/>
            </a:pPr>
            <a:r>
              <a:rPr lang="en-GB" sz="1800" dirty="0">
                <a:latin typeface="Poppins" panose="00000500000000000000" pitchFamily="2" charset="0"/>
                <a:cs typeface="Poppins" panose="00000500000000000000" pitchFamily="2" charset="0"/>
              </a:rPr>
              <a:t>Contribution to influencing and supporting wider </a:t>
            </a:r>
            <a:r>
              <a:rPr lang="en-GB" sz="1800" b="1" dirty="0">
                <a:latin typeface="Poppins" panose="00000500000000000000" pitchFamily="2" charset="0"/>
                <a:cs typeface="Poppins" panose="00000500000000000000" pitchFamily="2" charset="0"/>
              </a:rPr>
              <a:t>systems change</a:t>
            </a:r>
            <a:r>
              <a:rPr lang="en-GB" sz="1800" dirty="0">
                <a:latin typeface="Poppins" panose="00000500000000000000" pitchFamily="2" charset="0"/>
                <a:cs typeface="Poppins" panose="00000500000000000000" pitchFamily="2" charset="0"/>
              </a:rPr>
              <a:t>, including what ways community involvement in decision making is enhanced (if, and in what ways, </a:t>
            </a:r>
            <a:r>
              <a:rPr lang="en-GB" sz="1800" dirty="0" err="1">
                <a:latin typeface="Poppins" panose="00000500000000000000" pitchFamily="2" charset="0"/>
                <a:cs typeface="Poppins" panose="00000500000000000000" pitchFamily="2" charset="0"/>
              </a:rPr>
              <a:t>MiH</a:t>
            </a:r>
            <a:r>
              <a:rPr lang="en-GB" sz="1800" dirty="0">
                <a:latin typeface="Poppins" panose="00000500000000000000" pitchFamily="2" charset="0"/>
                <a:cs typeface="Poppins" panose="00000500000000000000" pitchFamily="2" charset="0"/>
              </a:rPr>
              <a:t> contributed). </a:t>
            </a:r>
          </a:p>
          <a:p>
            <a:pPr marL="0" lvl="0" indent="0" algn="l" rtl="0">
              <a:lnSpc>
                <a:spcPct val="150000"/>
              </a:lnSpc>
              <a:spcBef>
                <a:spcPts val="0"/>
              </a:spcBef>
              <a:spcAft>
                <a:spcPts val="0"/>
              </a:spcAft>
              <a:buClr>
                <a:schemeClr val="dk1"/>
              </a:buClr>
              <a:buSzPts val="1800"/>
              <a:buNone/>
            </a:pPr>
            <a:endParaRPr lang="en-GB" dirty="0"/>
          </a:p>
          <a:p>
            <a:pPr marL="228600" lvl="0" indent="-228600" algn="l" rtl="0">
              <a:lnSpc>
                <a:spcPct val="150000"/>
              </a:lnSpc>
              <a:spcBef>
                <a:spcPts val="0"/>
              </a:spcBef>
              <a:spcAft>
                <a:spcPts val="0"/>
              </a:spcAft>
              <a:buClr>
                <a:schemeClr val="dk1"/>
              </a:buClr>
              <a:buSzPts val="1800"/>
              <a:buChar char="•"/>
            </a:pPr>
            <a:r>
              <a:rPr lang="en-GB" dirty="0"/>
              <a:t>  </a:t>
            </a:r>
            <a:endParaRPr dirty="0"/>
          </a:p>
        </p:txBody>
      </p:sp>
      <p:sp>
        <p:nvSpPr>
          <p:cNvPr id="227" name="Google Shape;227;p6">
            <a:extLst>
              <a:ext uri="{FF2B5EF4-FFF2-40B4-BE49-F238E27FC236}">
                <a16:creationId xmlns:a16="http://schemas.microsoft.com/office/drawing/2014/main" id="{BD02CF5B-588C-2B7F-2793-BA7CBFF81074}"/>
              </a:ext>
            </a:extLst>
          </p:cNvPr>
          <p:cNvSpPr/>
          <p:nvPr/>
        </p:nvSpPr>
        <p:spPr>
          <a:xfrm flipH="1">
            <a:off x="1" y="0"/>
            <a:ext cx="3491344" cy="6858000"/>
          </a:xfrm>
          <a:prstGeom prst="rect">
            <a:avLst/>
          </a:prstGeom>
          <a:solidFill>
            <a:srgbClr val="4D23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6">
            <a:extLst>
              <a:ext uri="{FF2B5EF4-FFF2-40B4-BE49-F238E27FC236}">
                <a16:creationId xmlns:a16="http://schemas.microsoft.com/office/drawing/2014/main" id="{B6C19CAD-6FC6-64A4-1647-B685C6C3BFEB}"/>
              </a:ext>
            </a:extLst>
          </p:cNvPr>
          <p:cNvSpPr txBox="1">
            <a:spLocks noGrp="1"/>
          </p:cNvSpPr>
          <p:nvPr>
            <p:ph type="title"/>
          </p:nvPr>
        </p:nvSpPr>
        <p:spPr>
          <a:xfrm>
            <a:off x="517236" y="1476549"/>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E22B"/>
              </a:buClr>
              <a:buSzPts val="3600"/>
              <a:buFont typeface="Poppins SemiBold"/>
              <a:buNone/>
            </a:pPr>
            <a:r>
              <a:rPr lang="en-GB" sz="3600" dirty="0">
                <a:solidFill>
                  <a:srgbClr val="FFE22B"/>
                </a:solidFill>
                <a:latin typeface="Poppins SemiBold"/>
                <a:ea typeface="Poppins SemiBold"/>
                <a:cs typeface="Poppins SemiBold"/>
                <a:sym typeface="Poppins SemiBold"/>
              </a:rPr>
              <a:t>What we wanted to see</a:t>
            </a:r>
            <a:endParaRPr dirty="0"/>
          </a:p>
        </p:txBody>
      </p:sp>
      <p:pic>
        <p:nvPicPr>
          <p:cNvPr id="229" name="Google Shape;229;p6">
            <a:extLst>
              <a:ext uri="{FF2B5EF4-FFF2-40B4-BE49-F238E27FC236}">
                <a16:creationId xmlns:a16="http://schemas.microsoft.com/office/drawing/2014/main" id="{5F7951AA-809F-0E76-D87E-C8D36CC37DCA}"/>
              </a:ext>
            </a:extLst>
          </p:cNvPr>
          <p:cNvPicPr preferRelativeResize="0"/>
          <p:nvPr/>
        </p:nvPicPr>
        <p:blipFill rotWithShape="1">
          <a:blip r:embed="rId5">
            <a:alphaModFix/>
          </a:blip>
          <a:srcRect l="50000" b="59455"/>
          <a:stretch/>
        </p:blipFill>
        <p:spPr>
          <a:xfrm>
            <a:off x="0" y="5590511"/>
            <a:ext cx="1101479" cy="1267489"/>
          </a:xfrm>
          <a:prstGeom prst="rect">
            <a:avLst/>
          </a:prstGeom>
          <a:noFill/>
          <a:ln>
            <a:noFill/>
          </a:ln>
        </p:spPr>
      </p:pic>
      <p:pic>
        <p:nvPicPr>
          <p:cNvPr id="230" name="Google Shape;230;p6">
            <a:extLst>
              <a:ext uri="{FF2B5EF4-FFF2-40B4-BE49-F238E27FC236}">
                <a16:creationId xmlns:a16="http://schemas.microsoft.com/office/drawing/2014/main" id="{44509C82-4369-C5B5-A054-BC64421E9205}"/>
              </a:ext>
            </a:extLst>
          </p:cNvPr>
          <p:cNvPicPr preferRelativeResize="0"/>
          <p:nvPr/>
        </p:nvPicPr>
        <p:blipFill rotWithShape="1">
          <a:blip r:embed="rId6">
            <a:alphaModFix/>
          </a:blip>
          <a:srcRect l="38575"/>
          <a:stretch/>
        </p:blipFill>
        <p:spPr>
          <a:xfrm>
            <a:off x="-1" y="-26450"/>
            <a:ext cx="1377541" cy="1900896"/>
          </a:xfrm>
          <a:prstGeom prst="rect">
            <a:avLst/>
          </a:prstGeom>
          <a:noFill/>
          <a:ln>
            <a:noFill/>
          </a:ln>
        </p:spPr>
      </p:pic>
      <p:pic>
        <p:nvPicPr>
          <p:cNvPr id="231" name="Google Shape;231;p6">
            <a:extLst>
              <a:ext uri="{FF2B5EF4-FFF2-40B4-BE49-F238E27FC236}">
                <a16:creationId xmlns:a16="http://schemas.microsoft.com/office/drawing/2014/main" id="{8619409F-34DA-5EF2-22A0-368F68587756}"/>
              </a:ext>
            </a:extLst>
          </p:cNvPr>
          <p:cNvPicPr preferRelativeResize="0"/>
          <p:nvPr/>
        </p:nvPicPr>
        <p:blipFill rotWithShape="1">
          <a:blip r:embed="rId7">
            <a:alphaModFix/>
          </a:blip>
          <a:srcRect l="38509" t="49168"/>
          <a:stretch/>
        </p:blipFill>
        <p:spPr>
          <a:xfrm>
            <a:off x="0" y="-26450"/>
            <a:ext cx="1377541" cy="1615952"/>
          </a:xfrm>
          <a:prstGeom prst="rect">
            <a:avLst/>
          </a:prstGeom>
          <a:noFill/>
          <a:ln>
            <a:noFill/>
          </a:ln>
        </p:spPr>
      </p:pic>
      <p:pic>
        <p:nvPicPr>
          <p:cNvPr id="232" name="Google Shape;232;p6">
            <a:extLst>
              <a:ext uri="{FF2B5EF4-FFF2-40B4-BE49-F238E27FC236}">
                <a16:creationId xmlns:a16="http://schemas.microsoft.com/office/drawing/2014/main" id="{BDD8A89B-8B89-6D2A-2111-17B4D4456305}"/>
              </a:ext>
            </a:extLst>
          </p:cNvPr>
          <p:cNvPicPr preferRelativeResize="0"/>
          <p:nvPr/>
        </p:nvPicPr>
        <p:blipFill rotWithShape="1">
          <a:blip r:embed="rId8">
            <a:alphaModFix/>
          </a:blip>
          <a:srcRect l="37386" b="62553"/>
          <a:stretch/>
        </p:blipFill>
        <p:spPr>
          <a:xfrm rot="10800000">
            <a:off x="1516858" y="0"/>
            <a:ext cx="1974485" cy="1000918"/>
          </a:xfrm>
          <a:prstGeom prst="rect">
            <a:avLst/>
          </a:prstGeom>
          <a:noFill/>
          <a:ln>
            <a:noFill/>
          </a:ln>
        </p:spPr>
      </p:pic>
    </p:spTree>
    <p:extLst>
      <p:ext uri="{BB962C8B-B14F-4D97-AF65-F5344CB8AC3E}">
        <p14:creationId xmlns:p14="http://schemas.microsoft.com/office/powerpoint/2010/main" val="19098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A3B1F5A2-E026-14D7-8017-BE9B6D1AE11B}"/>
            </a:ext>
          </a:extLst>
        </p:cNvPr>
        <p:cNvGrpSpPr/>
        <p:nvPr/>
      </p:nvGrpSpPr>
      <p:grpSpPr>
        <a:xfrm>
          <a:off x="0" y="0"/>
          <a:ext cx="0" cy="0"/>
          <a:chOff x="0" y="0"/>
          <a:chExt cx="0" cy="0"/>
        </a:xfrm>
      </p:grpSpPr>
      <p:sp>
        <p:nvSpPr>
          <p:cNvPr id="422" name="Google Shape;422;p20">
            <a:extLst>
              <a:ext uri="{FF2B5EF4-FFF2-40B4-BE49-F238E27FC236}">
                <a16:creationId xmlns:a16="http://schemas.microsoft.com/office/drawing/2014/main" id="{E77EFAA5-C844-7D5D-D17E-089EEA6C1CCB}"/>
              </a:ext>
            </a:extLst>
          </p:cNvPr>
          <p:cNvSpPr txBox="1"/>
          <p:nvPr/>
        </p:nvSpPr>
        <p:spPr>
          <a:xfrm>
            <a:off x="517235" y="1476549"/>
            <a:ext cx="2974108" cy="39049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200"/>
              <a:buFont typeface="Poppins SemiBold"/>
              <a:buNone/>
            </a:pPr>
            <a:r>
              <a:rPr lang="en-GB" sz="3200">
                <a:solidFill>
                  <a:schemeClr val="lt1"/>
                </a:solidFill>
                <a:latin typeface="Poppins SemiBold"/>
                <a:ea typeface="Poppins SemiBold"/>
                <a:cs typeface="Poppins SemiBold"/>
                <a:sym typeface="Poppins SemiBold"/>
              </a:rPr>
              <a:t>Evaluation</a:t>
            </a:r>
            <a:br>
              <a:rPr lang="en-GB" sz="3200">
                <a:solidFill>
                  <a:schemeClr val="lt1"/>
                </a:solidFill>
                <a:latin typeface="Poppins SemiBold"/>
                <a:ea typeface="Poppins SemiBold"/>
                <a:cs typeface="Poppins SemiBold"/>
                <a:sym typeface="Poppins SemiBold"/>
              </a:rPr>
            </a:br>
            <a:r>
              <a:rPr lang="en-GB" sz="3200">
                <a:solidFill>
                  <a:schemeClr val="lt1"/>
                </a:solidFill>
                <a:latin typeface="Poppins SemiBold"/>
                <a:ea typeface="Poppins SemiBold"/>
                <a:cs typeface="Poppins SemiBold"/>
                <a:sym typeface="Poppins SemiBold"/>
              </a:rPr>
              <a:t>Findings</a:t>
            </a:r>
            <a:br>
              <a:rPr lang="en-GB" sz="3200">
                <a:solidFill>
                  <a:schemeClr val="lt1"/>
                </a:solidFill>
                <a:latin typeface="Poppins SemiBold"/>
                <a:ea typeface="Poppins SemiBold"/>
                <a:cs typeface="Poppins SemiBold"/>
                <a:sym typeface="Poppins SemiBold"/>
              </a:rPr>
            </a:br>
            <a:r>
              <a:rPr lang="en-GB" sz="1800">
                <a:solidFill>
                  <a:srgbClr val="FFE22B"/>
                </a:solidFill>
                <a:latin typeface="Poppins SemiBold"/>
                <a:ea typeface="Poppins SemiBold"/>
                <a:cs typeface="Poppins SemiBold"/>
                <a:sym typeface="Poppins SemiBold"/>
              </a:rPr>
              <a:t>The ABCD Approach</a:t>
            </a:r>
            <a:endParaRPr sz="3200">
              <a:solidFill>
                <a:srgbClr val="FFE22B"/>
              </a:solidFill>
              <a:latin typeface="Poppins SemiBold"/>
              <a:ea typeface="Poppins SemiBold"/>
              <a:cs typeface="Poppins SemiBold"/>
              <a:sym typeface="Poppins SemiBold"/>
            </a:endParaRPr>
          </a:p>
        </p:txBody>
      </p:sp>
      <p:sp>
        <p:nvSpPr>
          <p:cNvPr id="423" name="Google Shape;423;p20">
            <a:extLst>
              <a:ext uri="{FF2B5EF4-FFF2-40B4-BE49-F238E27FC236}">
                <a16:creationId xmlns:a16="http://schemas.microsoft.com/office/drawing/2014/main" id="{24C906FE-F222-0226-8096-C56FFC8744F0}"/>
              </a:ext>
            </a:extLst>
          </p:cNvPr>
          <p:cNvSpPr/>
          <p:nvPr/>
        </p:nvSpPr>
        <p:spPr>
          <a:xfrm flipH="1">
            <a:off x="-1" y="-26450"/>
            <a:ext cx="3491344" cy="6884450"/>
          </a:xfrm>
          <a:prstGeom prst="rect">
            <a:avLst/>
          </a:prstGeom>
          <a:solidFill>
            <a:srgbClr val="E6ACC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4" name="Google Shape;424;p20">
            <a:extLst>
              <a:ext uri="{FF2B5EF4-FFF2-40B4-BE49-F238E27FC236}">
                <a16:creationId xmlns:a16="http://schemas.microsoft.com/office/drawing/2014/main" id="{A7B79DD8-CA8F-DB8B-7695-48D6E055D91D}"/>
              </a:ext>
            </a:extLst>
          </p:cNvPr>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425" name="Google Shape;425;p20">
            <a:extLst>
              <a:ext uri="{FF2B5EF4-FFF2-40B4-BE49-F238E27FC236}">
                <a16:creationId xmlns:a16="http://schemas.microsoft.com/office/drawing/2014/main" id="{607FCB34-7908-B24B-E44A-79C0DF0AF834}"/>
              </a:ext>
            </a:extLst>
          </p:cNvPr>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426" name="Google Shape;426;p20">
            <a:extLst>
              <a:ext uri="{FF2B5EF4-FFF2-40B4-BE49-F238E27FC236}">
                <a16:creationId xmlns:a16="http://schemas.microsoft.com/office/drawing/2014/main" id="{15A837FB-B1CB-5D80-40A9-8F1868396DE2}"/>
              </a:ext>
            </a:extLst>
          </p:cNvPr>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427" name="Google Shape;427;p20">
            <a:extLst>
              <a:ext uri="{FF2B5EF4-FFF2-40B4-BE49-F238E27FC236}">
                <a16:creationId xmlns:a16="http://schemas.microsoft.com/office/drawing/2014/main" id="{069DE57B-C174-B004-430C-8EA748AC3DC2}"/>
              </a:ext>
            </a:extLst>
          </p:cNvPr>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sp>
        <p:nvSpPr>
          <p:cNvPr id="428" name="Google Shape;428;p20">
            <a:extLst>
              <a:ext uri="{FF2B5EF4-FFF2-40B4-BE49-F238E27FC236}">
                <a16:creationId xmlns:a16="http://schemas.microsoft.com/office/drawing/2014/main" id="{075493F9-739B-BB81-4692-9ECC00820EAC}"/>
              </a:ext>
            </a:extLst>
          </p:cNvPr>
          <p:cNvSpPr/>
          <p:nvPr/>
        </p:nvSpPr>
        <p:spPr>
          <a:xfrm>
            <a:off x="4008577" y="1589502"/>
            <a:ext cx="7809610" cy="92328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endParaRPr lang="en-GB" sz="1800" dirty="0">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endParaRPr sz="1800" dirty="0">
              <a:solidFill>
                <a:schemeClr val="dk1"/>
              </a:solidFill>
              <a:latin typeface="Poppins"/>
              <a:ea typeface="Poppins"/>
              <a:cs typeface="Poppins"/>
              <a:sym typeface="Poppins"/>
            </a:endParaRPr>
          </a:p>
        </p:txBody>
      </p:sp>
      <p:sp>
        <p:nvSpPr>
          <p:cNvPr id="429" name="Google Shape;429;p20">
            <a:extLst>
              <a:ext uri="{FF2B5EF4-FFF2-40B4-BE49-F238E27FC236}">
                <a16:creationId xmlns:a16="http://schemas.microsoft.com/office/drawing/2014/main" id="{2B555EA5-91B2-0DF7-C62D-6A03BD257A34}"/>
              </a:ext>
            </a:extLst>
          </p:cNvPr>
          <p:cNvSpPr txBox="1"/>
          <p:nvPr/>
        </p:nvSpPr>
        <p:spPr>
          <a:xfrm>
            <a:off x="258617" y="1955252"/>
            <a:ext cx="2974108" cy="390490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D2379"/>
              </a:buClr>
              <a:buSzPts val="3600"/>
              <a:buFont typeface="Poppins ExtraBold"/>
              <a:buNone/>
            </a:pPr>
            <a:r>
              <a:rPr lang="en-GB" sz="3200" dirty="0">
                <a:solidFill>
                  <a:srgbClr val="4D2379"/>
                </a:solidFill>
                <a:latin typeface="Poppins SemiBold"/>
                <a:ea typeface="Poppins SemiBold"/>
                <a:cs typeface="Poppins SemiBold"/>
                <a:sym typeface="Poppins SemiBold"/>
              </a:rPr>
              <a:t>What we are seeing elsewhere in East Sussex</a:t>
            </a:r>
          </a:p>
        </p:txBody>
      </p:sp>
      <p:sp>
        <p:nvSpPr>
          <p:cNvPr id="2" name="Google Shape;611;p32">
            <a:extLst>
              <a:ext uri="{FF2B5EF4-FFF2-40B4-BE49-F238E27FC236}">
                <a16:creationId xmlns:a16="http://schemas.microsoft.com/office/drawing/2014/main" id="{FBD0635C-DD8C-4E0E-2732-917E068CFA27}"/>
              </a:ext>
            </a:extLst>
          </p:cNvPr>
          <p:cNvSpPr txBox="1">
            <a:spLocks noGrp="1"/>
          </p:cNvSpPr>
          <p:nvPr>
            <p:ph type="body" idx="1"/>
          </p:nvPr>
        </p:nvSpPr>
        <p:spPr>
          <a:xfrm>
            <a:off x="3491342" y="0"/>
            <a:ext cx="8700658" cy="6858000"/>
          </a:xfrm>
          <a:prstGeom prst="rect">
            <a:avLst/>
          </a:prstGeom>
          <a:noFill/>
          <a:ln>
            <a:noFill/>
          </a:ln>
        </p:spPr>
        <p:txBody>
          <a:bodyPr spcFirstLastPara="1" wrap="square" lIns="91425" tIns="45700" rIns="91425" bIns="45700" anchor="ctr" anchorCtr="0">
            <a:noAutofit/>
          </a:bodyPr>
          <a:lstStyle/>
          <a:p>
            <a:pPr marL="342900" lvl="0">
              <a:lnSpc>
                <a:spcPct val="100000"/>
              </a:lnSpc>
              <a:spcBef>
                <a:spcPts val="0"/>
              </a:spcBef>
              <a:buSzPts val="2800"/>
              <a:buFont typeface="+mj-lt"/>
              <a:buAutoNum type="arabicPeriod"/>
            </a:pPr>
            <a:r>
              <a:rPr lang="en-GB" sz="1800" dirty="0">
                <a:latin typeface="Poppins"/>
                <a:cs typeface="Poppins"/>
                <a:sym typeface="Poppins"/>
              </a:rPr>
              <a:t>Increased projects using participatory, community-led and </a:t>
            </a:r>
            <a:r>
              <a:rPr lang="en-GB" sz="1800" dirty="0" err="1">
                <a:latin typeface="Poppins"/>
                <a:cs typeface="Poppins"/>
                <a:sym typeface="Poppins"/>
              </a:rPr>
              <a:t>salutogenic</a:t>
            </a:r>
            <a:r>
              <a:rPr lang="en-GB" sz="1800" dirty="0">
                <a:latin typeface="Poppins"/>
                <a:cs typeface="Poppins"/>
                <a:sym typeface="Poppins"/>
              </a:rPr>
              <a:t> approaches, e.g. Mr Hastings and St Leonards. </a:t>
            </a:r>
          </a:p>
          <a:p>
            <a:pPr marL="342900" lvl="0">
              <a:lnSpc>
                <a:spcPct val="100000"/>
              </a:lnSpc>
              <a:spcBef>
                <a:spcPts val="0"/>
              </a:spcBef>
              <a:buSzPts val="2800"/>
              <a:buFont typeface="+mj-lt"/>
              <a:buAutoNum type="arabicPeriod"/>
            </a:pPr>
            <a:endParaRPr lang="en-GB" sz="1800" dirty="0">
              <a:latin typeface="Poppins"/>
              <a:cs typeface="Poppins"/>
              <a:sym typeface="Poppins"/>
            </a:endParaRPr>
          </a:p>
          <a:p>
            <a:pPr marL="342900" lvl="0">
              <a:lnSpc>
                <a:spcPct val="100000"/>
              </a:lnSpc>
              <a:spcBef>
                <a:spcPts val="0"/>
              </a:spcBef>
              <a:buSzPts val="2800"/>
              <a:buFont typeface="+mj-lt"/>
              <a:buAutoNum type="arabicPeriod"/>
            </a:pPr>
            <a:r>
              <a:rPr lang="en-GB" sz="1800" dirty="0">
                <a:solidFill>
                  <a:schemeClr val="tx1"/>
                </a:solidFill>
                <a:latin typeface="Poppins"/>
                <a:cs typeface="Poppins"/>
                <a:sym typeface="Poppins"/>
              </a:rPr>
              <a:t>Mr Hastings and St Leonards has similarly aimed to support a sustained, effective collaboration for social change though a shared </a:t>
            </a:r>
            <a:r>
              <a:rPr lang="en-GB" sz="1800" dirty="0">
                <a:solidFill>
                  <a:schemeClr val="tx1"/>
                </a:solidFill>
                <a:latin typeface="Poppins"/>
                <a:cs typeface="Poppins"/>
                <a:sym typeface="Poppins"/>
                <a:hlinkClick r:id="rId7"/>
              </a:rPr>
              <a:t>collaborative lens</a:t>
            </a:r>
            <a:r>
              <a:rPr lang="en-GB" sz="1800" dirty="0">
                <a:solidFill>
                  <a:schemeClr val="tx1"/>
                </a:solidFill>
                <a:latin typeface="Poppins"/>
                <a:cs typeface="Poppins"/>
                <a:sym typeface="Poppins"/>
              </a:rPr>
              <a:t>, asset-based principles and using learning to drive change.  The evaluation broadly supports the key </a:t>
            </a:r>
            <a:r>
              <a:rPr lang="en-GB" sz="1800" dirty="0" err="1">
                <a:solidFill>
                  <a:schemeClr val="tx1"/>
                </a:solidFill>
                <a:latin typeface="Poppins"/>
                <a:cs typeface="Poppins"/>
                <a:sym typeface="Poppins"/>
              </a:rPr>
              <a:t>MiH</a:t>
            </a:r>
            <a:r>
              <a:rPr lang="en-GB" sz="1800" dirty="0">
                <a:solidFill>
                  <a:schemeClr val="tx1"/>
                </a:solidFill>
                <a:latin typeface="Poppins"/>
                <a:cs typeface="Poppins"/>
                <a:sym typeface="Poppins"/>
              </a:rPr>
              <a:t> findings.</a:t>
            </a:r>
          </a:p>
          <a:p>
            <a:pPr marL="342900" lvl="0">
              <a:lnSpc>
                <a:spcPct val="100000"/>
              </a:lnSpc>
              <a:spcBef>
                <a:spcPts val="0"/>
              </a:spcBef>
              <a:buSzPts val="2800"/>
              <a:buFont typeface="+mj-lt"/>
              <a:buAutoNum type="arabicPeriod"/>
            </a:pPr>
            <a:endParaRPr lang="en-GB" sz="1800" dirty="0">
              <a:solidFill>
                <a:srgbClr val="FF0000"/>
              </a:solidFill>
              <a:latin typeface="Poppins"/>
              <a:cs typeface="Poppins"/>
              <a:sym typeface="Poppins"/>
            </a:endParaRPr>
          </a:p>
          <a:p>
            <a:pPr marL="342900" lvl="0">
              <a:lnSpc>
                <a:spcPct val="100000"/>
              </a:lnSpc>
              <a:spcBef>
                <a:spcPts val="0"/>
              </a:spcBef>
              <a:buSzPts val="2800"/>
              <a:buFont typeface="+mj-lt"/>
              <a:buAutoNum type="arabicPeriod"/>
            </a:pPr>
            <a:r>
              <a:rPr lang="en-GB" sz="1800" dirty="0">
                <a:latin typeface="Poppins"/>
                <a:cs typeface="Poppins"/>
                <a:sym typeface="Poppins"/>
              </a:rPr>
              <a:t>Increased reference to asset based approaches in strategies documents (e.g. ASC prevention strategy actively exploring how to build on the learning and practice of </a:t>
            </a:r>
            <a:r>
              <a:rPr lang="en-GB" sz="1800" dirty="0" err="1">
                <a:latin typeface="Poppins"/>
                <a:cs typeface="Poppins"/>
                <a:sym typeface="Poppins"/>
              </a:rPr>
              <a:t>MiH</a:t>
            </a:r>
            <a:r>
              <a:rPr lang="en-GB" sz="1800" dirty="0">
                <a:latin typeface="Poppins"/>
                <a:cs typeface="Poppins"/>
                <a:sym typeface="Poppins"/>
              </a:rPr>
              <a:t>).</a:t>
            </a:r>
          </a:p>
          <a:p>
            <a:pPr marL="342900" lvl="0">
              <a:lnSpc>
                <a:spcPct val="100000"/>
              </a:lnSpc>
              <a:spcBef>
                <a:spcPts val="0"/>
              </a:spcBef>
              <a:buSzPts val="2800"/>
              <a:buFont typeface="+mj-lt"/>
              <a:buAutoNum type="arabicPeriod"/>
            </a:pPr>
            <a:endParaRPr lang="en-GB" sz="1800" dirty="0">
              <a:latin typeface="Poppins"/>
              <a:cs typeface="Poppins"/>
              <a:sym typeface="Poppins"/>
            </a:endParaRPr>
          </a:p>
          <a:p>
            <a:pPr marL="342900" lvl="0">
              <a:lnSpc>
                <a:spcPct val="100000"/>
              </a:lnSpc>
              <a:spcBef>
                <a:spcPts val="0"/>
              </a:spcBef>
              <a:buSzPts val="2800"/>
              <a:buFont typeface="+mj-lt"/>
              <a:buAutoNum type="arabicPeriod"/>
            </a:pPr>
            <a:r>
              <a:rPr lang="en-GB" sz="1800" dirty="0">
                <a:latin typeface="Poppins"/>
                <a:cs typeface="Poppins"/>
                <a:sym typeface="Poppins"/>
              </a:rPr>
              <a:t>Increased number of projects using elements related to a Complexity Theory of Outcome Creation (The Loneliness Programme stewardship plus at least half a dozen more).</a:t>
            </a:r>
          </a:p>
          <a:p>
            <a:pPr marL="342900" lvl="0">
              <a:lnSpc>
                <a:spcPct val="100000"/>
              </a:lnSpc>
              <a:spcBef>
                <a:spcPts val="0"/>
              </a:spcBef>
              <a:buSzPts val="2800"/>
              <a:buFont typeface="+mj-lt"/>
              <a:buAutoNum type="arabicPeriod"/>
            </a:pPr>
            <a:endParaRPr lang="en-GB" sz="1800" dirty="0">
              <a:latin typeface="Poppins"/>
              <a:cs typeface="Poppins"/>
              <a:sym typeface="Poppins"/>
            </a:endParaRPr>
          </a:p>
          <a:p>
            <a:pPr marL="342900" lvl="0">
              <a:lnSpc>
                <a:spcPct val="100000"/>
              </a:lnSpc>
              <a:spcBef>
                <a:spcPts val="0"/>
              </a:spcBef>
              <a:buSzPts val="2800"/>
              <a:buFont typeface="+mj-lt"/>
              <a:buAutoNum type="arabicPeriod"/>
            </a:pPr>
            <a:r>
              <a:rPr lang="en-GB" sz="1800" dirty="0">
                <a:latin typeface="Poppins"/>
                <a:cs typeface="Poppins"/>
                <a:sym typeface="Poppins"/>
              </a:rPr>
              <a:t>The Community and VCSE Development Programme continues the aim of strengthening the shift to more person-centred and community-based approaches to health and wellbeing. The programme will seek to mobilise assets, encourage equity and connectedness, and increase people’s control over their health and lives.</a:t>
            </a:r>
          </a:p>
        </p:txBody>
      </p:sp>
    </p:spTree>
    <p:extLst>
      <p:ext uri="{BB962C8B-B14F-4D97-AF65-F5344CB8AC3E}">
        <p14:creationId xmlns:p14="http://schemas.microsoft.com/office/powerpoint/2010/main" val="231618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31" name="Google Shape;531;p27"/>
          <p:cNvPicPr preferRelativeResize="0"/>
          <p:nvPr/>
        </p:nvPicPr>
        <p:blipFill rotWithShape="1">
          <a:blip r:embed="rId3">
            <a:alphaModFix/>
          </a:blip>
          <a:srcRect b="29333"/>
          <a:stretch/>
        </p:blipFill>
        <p:spPr>
          <a:xfrm>
            <a:off x="359400" y="360000"/>
            <a:ext cx="11473200" cy="4867782"/>
          </a:xfrm>
          <a:prstGeom prst="rect">
            <a:avLst/>
          </a:prstGeom>
          <a:noFill/>
          <a:ln>
            <a:noFill/>
          </a:ln>
          <a:effectLst>
            <a:outerShdw blurRad="292100" dist="139700" dir="2700000" algn="tl" rotWithShape="0">
              <a:srgbClr val="333333">
                <a:alpha val="64705"/>
              </a:srgbClr>
            </a:outerShdw>
          </a:effectLst>
        </p:spPr>
      </p:pic>
      <p:sp>
        <p:nvSpPr>
          <p:cNvPr id="532" name="Google Shape;532;p27"/>
          <p:cNvSpPr/>
          <p:nvPr/>
        </p:nvSpPr>
        <p:spPr>
          <a:xfrm>
            <a:off x="359400" y="360000"/>
            <a:ext cx="11473200" cy="4867782"/>
          </a:xfrm>
          <a:prstGeom prst="rect">
            <a:avLst/>
          </a:prstGeom>
          <a:solidFill>
            <a:srgbClr val="994B97">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3" name="Google Shape;533;p27"/>
          <p:cNvPicPr preferRelativeResize="0"/>
          <p:nvPr/>
        </p:nvPicPr>
        <p:blipFill rotWithShape="1">
          <a:blip r:embed="rId4">
            <a:alphaModFix/>
          </a:blip>
          <a:srcRect t="25993" b="24713"/>
          <a:stretch/>
        </p:blipFill>
        <p:spPr>
          <a:xfrm>
            <a:off x="5000508" y="5512312"/>
            <a:ext cx="2190984" cy="1080000"/>
          </a:xfrm>
          <a:prstGeom prst="rect">
            <a:avLst/>
          </a:prstGeom>
          <a:noFill/>
          <a:ln>
            <a:noFill/>
          </a:ln>
        </p:spPr>
      </p:pic>
      <p:sp>
        <p:nvSpPr>
          <p:cNvPr id="534" name="Google Shape;534;p27"/>
          <p:cNvSpPr txBox="1"/>
          <p:nvPr/>
        </p:nvSpPr>
        <p:spPr>
          <a:xfrm>
            <a:off x="618837" y="2378392"/>
            <a:ext cx="1121376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dirty="0">
                <a:solidFill>
                  <a:schemeClr val="lt1"/>
                </a:solidFill>
                <a:latin typeface="Poppins ExtraBold"/>
                <a:ea typeface="Poppins ExtraBold"/>
                <a:cs typeface="Poppins ExtraBold"/>
                <a:sym typeface="Poppins ExtraBold"/>
              </a:rPr>
              <a:t>TAKE HOME MESSAGES</a:t>
            </a:r>
            <a:endParaRPr dirty="0"/>
          </a:p>
        </p:txBody>
      </p:sp>
      <p:pic>
        <p:nvPicPr>
          <p:cNvPr id="535" name="Google Shape;535;p27"/>
          <p:cNvPicPr preferRelativeResize="0"/>
          <p:nvPr/>
        </p:nvPicPr>
        <p:blipFill rotWithShape="1">
          <a:blip r:embed="rId5">
            <a:alphaModFix/>
          </a:blip>
          <a:srcRect/>
          <a:stretch/>
        </p:blipFill>
        <p:spPr>
          <a:xfrm>
            <a:off x="1917974" y="5556132"/>
            <a:ext cx="1271476" cy="900000"/>
          </a:xfrm>
          <a:prstGeom prst="rect">
            <a:avLst/>
          </a:prstGeom>
          <a:noFill/>
          <a:ln>
            <a:noFill/>
          </a:ln>
        </p:spPr>
      </p:pic>
      <p:pic>
        <p:nvPicPr>
          <p:cNvPr id="536" name="Google Shape;536;p27"/>
          <p:cNvPicPr preferRelativeResize="0"/>
          <p:nvPr/>
        </p:nvPicPr>
        <p:blipFill rotWithShape="1">
          <a:blip r:embed="rId6">
            <a:alphaModFix/>
          </a:blip>
          <a:srcRect/>
          <a:stretch/>
        </p:blipFill>
        <p:spPr>
          <a:xfrm>
            <a:off x="10562638" y="5556132"/>
            <a:ext cx="1272986" cy="900000"/>
          </a:xfrm>
          <a:prstGeom prst="rect">
            <a:avLst/>
          </a:prstGeom>
          <a:noFill/>
          <a:ln>
            <a:noFill/>
          </a:ln>
        </p:spPr>
      </p:pic>
      <p:pic>
        <p:nvPicPr>
          <p:cNvPr id="537" name="Google Shape;537;p27"/>
          <p:cNvPicPr preferRelativeResize="0"/>
          <p:nvPr/>
        </p:nvPicPr>
        <p:blipFill rotWithShape="1">
          <a:blip r:embed="rId7">
            <a:alphaModFix/>
          </a:blip>
          <a:srcRect/>
          <a:stretch/>
        </p:blipFill>
        <p:spPr>
          <a:xfrm>
            <a:off x="9036867" y="5556132"/>
            <a:ext cx="1271476" cy="900000"/>
          </a:xfrm>
          <a:prstGeom prst="rect">
            <a:avLst/>
          </a:prstGeom>
          <a:noFill/>
          <a:ln>
            <a:noFill/>
          </a:ln>
        </p:spPr>
      </p:pic>
      <p:pic>
        <p:nvPicPr>
          <p:cNvPr id="538" name="Google Shape;538;p27"/>
          <p:cNvPicPr preferRelativeResize="0"/>
          <p:nvPr/>
        </p:nvPicPr>
        <p:blipFill rotWithShape="1">
          <a:blip r:embed="rId8">
            <a:alphaModFix/>
          </a:blip>
          <a:srcRect/>
          <a:stretch/>
        </p:blipFill>
        <p:spPr>
          <a:xfrm>
            <a:off x="359400" y="5556132"/>
            <a:ext cx="1272987" cy="900000"/>
          </a:xfrm>
          <a:prstGeom prst="rect">
            <a:avLst/>
          </a:prstGeom>
          <a:noFill/>
          <a:ln>
            <a:noFill/>
          </a:ln>
        </p:spPr>
      </p:pic>
      <p:pic>
        <p:nvPicPr>
          <p:cNvPr id="539" name="Google Shape;539;p27"/>
          <p:cNvPicPr preferRelativeResize="0"/>
          <p:nvPr/>
        </p:nvPicPr>
        <p:blipFill rotWithShape="1">
          <a:blip r:embed="rId9">
            <a:alphaModFix/>
          </a:blip>
          <a:srcRect/>
          <a:stretch/>
        </p:blipFill>
        <p:spPr>
          <a:xfrm>
            <a:off x="3474737" y="5556132"/>
            <a:ext cx="1272987" cy="900000"/>
          </a:xfrm>
          <a:prstGeom prst="rect">
            <a:avLst/>
          </a:prstGeom>
          <a:noFill/>
          <a:ln>
            <a:noFill/>
          </a:ln>
        </p:spPr>
      </p:pic>
      <p:pic>
        <p:nvPicPr>
          <p:cNvPr id="540" name="Google Shape;540;p27"/>
          <p:cNvPicPr preferRelativeResize="0"/>
          <p:nvPr/>
        </p:nvPicPr>
        <p:blipFill rotWithShape="1">
          <a:blip r:embed="rId10">
            <a:alphaModFix/>
          </a:blip>
          <a:srcRect/>
          <a:stretch/>
        </p:blipFill>
        <p:spPr>
          <a:xfrm>
            <a:off x="7480106" y="5556132"/>
            <a:ext cx="1271477" cy="9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31"/>
          <p:cNvSpPr/>
          <p:nvPr/>
        </p:nvSpPr>
        <p:spPr>
          <a:xfrm flipH="1">
            <a:off x="1" y="29817"/>
            <a:ext cx="3491344" cy="6858000"/>
          </a:xfrm>
          <a:prstGeom prst="rect">
            <a:avLst/>
          </a:prstGeom>
          <a:solidFill>
            <a:srgbClr val="994B9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31"/>
          <p:cNvSpPr txBox="1">
            <a:spLocks noGrp="1"/>
          </p:cNvSpPr>
          <p:nvPr>
            <p:ph type="title"/>
          </p:nvPr>
        </p:nvSpPr>
        <p:spPr>
          <a:xfrm>
            <a:off x="517236" y="1476549"/>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200"/>
              <a:buFont typeface="Poppins SemiBold"/>
              <a:buNone/>
            </a:pPr>
            <a:r>
              <a:rPr lang="en-GB" sz="3200" dirty="0">
                <a:solidFill>
                  <a:schemeClr val="lt1"/>
                </a:solidFill>
                <a:latin typeface="Poppins SemiBold"/>
                <a:cs typeface="Poppins SemiBold"/>
                <a:sym typeface="Poppins SemiBold"/>
              </a:rPr>
              <a:t>Summary</a:t>
            </a:r>
            <a:endParaRPr dirty="0"/>
          </a:p>
        </p:txBody>
      </p:sp>
      <p:pic>
        <p:nvPicPr>
          <p:cNvPr id="596" name="Google Shape;596;p31"/>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597" name="Google Shape;597;p31"/>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598" name="Google Shape;598;p31"/>
          <p:cNvPicPr preferRelativeResize="0"/>
          <p:nvPr/>
        </p:nvPicPr>
        <p:blipFill rotWithShape="1">
          <a:blip r:embed="rId5">
            <a:alphaModFix/>
          </a:blip>
          <a:srcRect l="38509" t="49168"/>
          <a:stretch/>
        </p:blipFill>
        <p:spPr>
          <a:xfrm>
            <a:off x="-2721" y="0"/>
            <a:ext cx="1377541" cy="1615952"/>
          </a:xfrm>
          <a:prstGeom prst="rect">
            <a:avLst/>
          </a:prstGeom>
          <a:noFill/>
          <a:ln>
            <a:noFill/>
          </a:ln>
        </p:spPr>
      </p:pic>
      <p:pic>
        <p:nvPicPr>
          <p:cNvPr id="599" name="Google Shape;599;p31"/>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sp>
        <p:nvSpPr>
          <p:cNvPr id="600" name="Google Shape;600;p31"/>
          <p:cNvSpPr txBox="1">
            <a:spLocks noGrp="1"/>
          </p:cNvSpPr>
          <p:nvPr>
            <p:ph type="body" idx="1"/>
          </p:nvPr>
        </p:nvSpPr>
        <p:spPr>
          <a:xfrm>
            <a:off x="3491343" y="500459"/>
            <a:ext cx="8700657" cy="6858000"/>
          </a:xfrm>
          <a:prstGeom prst="rect">
            <a:avLst/>
          </a:prstGeom>
          <a:noFill/>
          <a:ln>
            <a:noFill/>
          </a:ln>
        </p:spPr>
        <p:txBody>
          <a:bodyPr spcFirstLastPara="1" wrap="square" lIns="91425" tIns="45700" rIns="91425" bIns="45700" anchor="ctr" anchorCtr="0">
            <a:noAutofit/>
          </a:bodyPr>
          <a:lstStyle/>
          <a:p>
            <a:pPr marL="342900" lvl="0" algn="l" rtl="0">
              <a:lnSpc>
                <a:spcPct val="100000"/>
              </a:lnSpc>
              <a:spcBef>
                <a:spcPts val="0"/>
              </a:spcBef>
              <a:spcAft>
                <a:spcPts val="0"/>
              </a:spcAft>
              <a:buClr>
                <a:schemeClr val="dk1"/>
              </a:buClr>
              <a:buSzPts val="2400"/>
              <a:buFont typeface="+mj-lt"/>
              <a:buAutoNum type="arabicPeriod"/>
            </a:pPr>
            <a:r>
              <a:rPr lang="en-GB" sz="1800" dirty="0">
                <a:latin typeface="Poppins" panose="00000500000000000000" pitchFamily="2" charset="0"/>
                <a:cs typeface="Poppins" panose="00000500000000000000" pitchFamily="2" charset="0"/>
              </a:rPr>
              <a:t>The outcomes seen are supported by, and support, the wider evidence.</a:t>
            </a:r>
          </a:p>
          <a:p>
            <a:pPr marL="342900" lvl="0" algn="l" rtl="0">
              <a:lnSpc>
                <a:spcPct val="100000"/>
              </a:lnSpc>
              <a:spcBef>
                <a:spcPts val="0"/>
              </a:spcBef>
              <a:spcAft>
                <a:spcPts val="0"/>
              </a:spcAft>
              <a:buClr>
                <a:schemeClr val="dk1"/>
              </a:buClr>
              <a:buSzPts val="2400"/>
              <a:buFont typeface="+mj-lt"/>
              <a:buAutoNum type="arabicPeriod"/>
            </a:pPr>
            <a:endParaRPr lang="en-GB" sz="1800" dirty="0">
              <a:latin typeface="Poppins" panose="00000500000000000000" pitchFamily="2" charset="0"/>
              <a:cs typeface="Poppins" panose="00000500000000000000" pitchFamily="2" charset="0"/>
            </a:endParaRPr>
          </a:p>
          <a:p>
            <a:pPr marL="342900" lvl="0" algn="l" rtl="0">
              <a:lnSpc>
                <a:spcPct val="100000"/>
              </a:lnSpc>
              <a:spcBef>
                <a:spcPts val="0"/>
              </a:spcBef>
              <a:spcAft>
                <a:spcPts val="0"/>
              </a:spcAft>
              <a:buClr>
                <a:schemeClr val="dk1"/>
              </a:buClr>
              <a:buSzPts val="2400"/>
              <a:buFont typeface="+mj-lt"/>
              <a:buAutoNum type="arabicPeriod"/>
            </a:pPr>
            <a:r>
              <a:rPr lang="en-GB" sz="1800" dirty="0">
                <a:latin typeface="Poppins" panose="00000500000000000000" pitchFamily="2" charset="0"/>
                <a:cs typeface="Poppins" panose="00000500000000000000" pitchFamily="2" charset="0"/>
              </a:rPr>
              <a:t>A focus on ‘Learning as a Management Strategy’ influenced outcomes at least as much as a strengths-based lens to practice.</a:t>
            </a:r>
          </a:p>
          <a:p>
            <a:pPr marL="342900" lvl="0" algn="l" rtl="0">
              <a:lnSpc>
                <a:spcPct val="100000"/>
              </a:lnSpc>
              <a:spcBef>
                <a:spcPts val="0"/>
              </a:spcBef>
              <a:spcAft>
                <a:spcPts val="0"/>
              </a:spcAft>
              <a:buClr>
                <a:schemeClr val="dk1"/>
              </a:buClr>
              <a:buSzPts val="2400"/>
              <a:buFont typeface="+mj-lt"/>
              <a:buAutoNum type="arabicPeriod"/>
            </a:pPr>
            <a:endParaRPr lang="en-GB" sz="1800" dirty="0">
              <a:latin typeface="Poppins" panose="00000500000000000000" pitchFamily="2" charset="0"/>
              <a:cs typeface="Poppins" panose="00000500000000000000" pitchFamily="2" charset="0"/>
            </a:endParaRPr>
          </a:p>
          <a:p>
            <a:pPr marL="342900" lvl="0" algn="l" rtl="0">
              <a:lnSpc>
                <a:spcPct val="100000"/>
              </a:lnSpc>
              <a:spcBef>
                <a:spcPts val="0"/>
              </a:spcBef>
              <a:spcAft>
                <a:spcPts val="0"/>
              </a:spcAft>
              <a:buClr>
                <a:schemeClr val="dk1"/>
              </a:buClr>
              <a:buSzPts val="2400"/>
              <a:buFont typeface="+mj-lt"/>
              <a:buAutoNum type="arabicPeriod"/>
            </a:pPr>
            <a:r>
              <a:rPr lang="en-GB" sz="1800" dirty="0">
                <a:latin typeface="Poppins" panose="00000500000000000000" pitchFamily="2" charset="0"/>
                <a:cs typeface="Poppins" panose="00000500000000000000" pitchFamily="2" charset="0"/>
              </a:rPr>
              <a:t>ABCD is cross-sector collaboration (typically at a geography).  It is not a VCSE way of working.  It’s a whole neighbourhood approach linking communities, VCSE services, housing, schools, GPs, police, business…</a:t>
            </a:r>
          </a:p>
          <a:p>
            <a:pPr marL="342900" lvl="0" algn="l" rtl="0">
              <a:lnSpc>
                <a:spcPct val="100000"/>
              </a:lnSpc>
              <a:spcBef>
                <a:spcPts val="0"/>
              </a:spcBef>
              <a:spcAft>
                <a:spcPts val="0"/>
              </a:spcAft>
              <a:buClr>
                <a:schemeClr val="dk1"/>
              </a:buClr>
              <a:buSzPts val="2400"/>
              <a:buFont typeface="+mj-lt"/>
              <a:buAutoNum type="arabicPeriod"/>
            </a:pPr>
            <a:endParaRPr lang="en-GB" sz="1800" dirty="0">
              <a:latin typeface="Poppins" panose="00000500000000000000" pitchFamily="2" charset="0"/>
              <a:cs typeface="Poppins" panose="00000500000000000000" pitchFamily="2" charset="0"/>
            </a:endParaRPr>
          </a:p>
          <a:p>
            <a:pPr marL="342900" lvl="0" algn="l" rtl="0">
              <a:lnSpc>
                <a:spcPct val="100000"/>
              </a:lnSpc>
              <a:spcBef>
                <a:spcPts val="0"/>
              </a:spcBef>
              <a:spcAft>
                <a:spcPts val="0"/>
              </a:spcAft>
              <a:buClr>
                <a:schemeClr val="dk1"/>
              </a:buClr>
              <a:buSzPts val="2400"/>
              <a:buFont typeface="+mj-lt"/>
              <a:buAutoNum type="arabicPeriod"/>
            </a:pPr>
            <a:r>
              <a:rPr lang="en-GB" sz="1800" dirty="0" err="1">
                <a:latin typeface="Poppins" panose="00000500000000000000" pitchFamily="2" charset="0"/>
                <a:cs typeface="Poppins" panose="00000500000000000000" pitchFamily="2" charset="0"/>
              </a:rPr>
              <a:t>MiH</a:t>
            </a:r>
            <a:r>
              <a:rPr lang="en-GB" sz="1800" dirty="0">
                <a:latin typeface="Poppins" panose="00000500000000000000" pitchFamily="2" charset="0"/>
                <a:cs typeface="Poppins" panose="00000500000000000000" pitchFamily="2" charset="0"/>
              </a:rPr>
              <a:t> Neighbourhoods were based on ‘natural neighbourhood concept’ with population sizes starting at circa 5,000, allowing for relational approaches to lead to more transformational change. </a:t>
            </a:r>
          </a:p>
          <a:p>
            <a:pPr marL="342900" lvl="0" algn="l" rtl="0">
              <a:lnSpc>
                <a:spcPct val="100000"/>
              </a:lnSpc>
              <a:spcBef>
                <a:spcPts val="0"/>
              </a:spcBef>
              <a:spcAft>
                <a:spcPts val="0"/>
              </a:spcAft>
              <a:buClr>
                <a:schemeClr val="dk1"/>
              </a:buClr>
              <a:buSzPts val="2400"/>
              <a:buFont typeface="+mj-lt"/>
              <a:buAutoNum type="arabicPeriod"/>
            </a:pPr>
            <a:endParaRPr lang="en-GB" sz="1800" dirty="0">
              <a:latin typeface="Poppins" panose="00000500000000000000" pitchFamily="2" charset="0"/>
              <a:cs typeface="Poppins" panose="00000500000000000000" pitchFamily="2" charset="0"/>
            </a:endParaRPr>
          </a:p>
          <a:p>
            <a:pPr marL="342900" lvl="0" algn="l" rtl="0">
              <a:lnSpc>
                <a:spcPct val="100000"/>
              </a:lnSpc>
              <a:spcBef>
                <a:spcPts val="0"/>
              </a:spcBef>
              <a:spcAft>
                <a:spcPts val="0"/>
              </a:spcAft>
              <a:buClr>
                <a:schemeClr val="dk1"/>
              </a:buClr>
              <a:buSzPts val="2400"/>
              <a:buFont typeface="+mj-lt"/>
              <a:buAutoNum type="arabicPeriod"/>
            </a:pPr>
            <a:r>
              <a:rPr lang="en-GB" sz="1800" dirty="0" err="1">
                <a:latin typeface="Poppins" panose="00000500000000000000" pitchFamily="2" charset="0"/>
                <a:cs typeface="Poppins" panose="00000500000000000000" pitchFamily="2" charset="0"/>
              </a:rPr>
              <a:t>MiH</a:t>
            </a:r>
            <a:r>
              <a:rPr lang="en-GB" sz="1800" dirty="0">
                <a:latin typeface="Poppins" panose="00000500000000000000" pitchFamily="2" charset="0"/>
                <a:cs typeface="Poppins" panose="00000500000000000000" pitchFamily="2" charset="0"/>
              </a:rPr>
              <a:t> has sought to model a ‘Human’ ‘Learning’ Systems’ approach.  To ensure its legacy a final learning cycle should be stewarded to enable sensemaking of the programme end ‘how and why’ insight.</a:t>
            </a:r>
          </a:p>
          <a:p>
            <a:pPr marL="228600" lvl="0" indent="-228600" algn="l" rtl="0">
              <a:lnSpc>
                <a:spcPct val="150000"/>
              </a:lnSpc>
              <a:spcBef>
                <a:spcPts val="0"/>
              </a:spcBef>
              <a:spcAft>
                <a:spcPts val="0"/>
              </a:spcAft>
              <a:buClr>
                <a:schemeClr val="dk1"/>
              </a:buClr>
              <a:buSzPts val="2400"/>
              <a:buChar char="•"/>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35"/>
          <p:cNvSpPr/>
          <p:nvPr/>
        </p:nvSpPr>
        <p:spPr>
          <a:xfrm flipH="1">
            <a:off x="-3" y="0"/>
            <a:ext cx="12191999" cy="5508618"/>
          </a:xfrm>
          <a:prstGeom prst="rect">
            <a:avLst/>
          </a:prstGeom>
          <a:solidFill>
            <a:srgbClr val="4D23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642" name="Google Shape;642;p35"/>
          <p:cNvPicPr preferRelativeResize="0"/>
          <p:nvPr/>
        </p:nvPicPr>
        <p:blipFill rotWithShape="1">
          <a:blip r:embed="rId3">
            <a:alphaModFix/>
          </a:blip>
          <a:srcRect l="50000" b="59455"/>
          <a:stretch/>
        </p:blipFill>
        <p:spPr>
          <a:xfrm>
            <a:off x="0" y="4241129"/>
            <a:ext cx="1101479" cy="1267489"/>
          </a:xfrm>
          <a:prstGeom prst="rect">
            <a:avLst/>
          </a:prstGeom>
          <a:noFill/>
          <a:ln>
            <a:noFill/>
          </a:ln>
        </p:spPr>
      </p:pic>
      <p:pic>
        <p:nvPicPr>
          <p:cNvPr id="643" name="Google Shape;643;p35"/>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644" name="Google Shape;644;p35"/>
          <p:cNvPicPr preferRelativeResize="0"/>
          <p:nvPr/>
        </p:nvPicPr>
        <p:blipFill rotWithShape="1">
          <a:blip r:embed="rId5">
            <a:alphaModFix/>
          </a:blip>
          <a:srcRect l="38509" t="49168"/>
          <a:stretch/>
        </p:blipFill>
        <p:spPr>
          <a:xfrm>
            <a:off x="0" y="0"/>
            <a:ext cx="1377541" cy="1615952"/>
          </a:xfrm>
          <a:prstGeom prst="rect">
            <a:avLst/>
          </a:prstGeom>
          <a:noFill/>
          <a:ln>
            <a:noFill/>
          </a:ln>
        </p:spPr>
      </p:pic>
      <p:pic>
        <p:nvPicPr>
          <p:cNvPr id="645" name="Google Shape;645;p35"/>
          <p:cNvPicPr preferRelativeResize="0"/>
          <p:nvPr/>
        </p:nvPicPr>
        <p:blipFill rotWithShape="1">
          <a:blip r:embed="rId6">
            <a:alphaModFix/>
          </a:blip>
          <a:srcRect l="37386" b="62553"/>
          <a:stretch/>
        </p:blipFill>
        <p:spPr>
          <a:xfrm rot="10800000">
            <a:off x="10217514" y="0"/>
            <a:ext cx="1974485" cy="1000918"/>
          </a:xfrm>
          <a:prstGeom prst="rect">
            <a:avLst/>
          </a:prstGeom>
          <a:noFill/>
          <a:ln>
            <a:noFill/>
          </a:ln>
        </p:spPr>
      </p:pic>
      <p:sp>
        <p:nvSpPr>
          <p:cNvPr id="646" name="Google Shape;646;p35"/>
          <p:cNvSpPr txBox="1">
            <a:spLocks noGrp="1"/>
          </p:cNvSpPr>
          <p:nvPr>
            <p:ph type="title"/>
          </p:nvPr>
        </p:nvSpPr>
        <p:spPr>
          <a:xfrm>
            <a:off x="1851397" y="156543"/>
            <a:ext cx="8489198" cy="1267489"/>
          </a:xfrm>
          <a:prstGeom prst="rect">
            <a:avLst/>
          </a:prstGeom>
          <a:noFill/>
          <a:ln>
            <a:noFill/>
          </a:ln>
        </p:spPr>
        <p:txBody>
          <a:bodyPr spcFirstLastPara="1" wrap="square" lIns="91425" tIns="45700" rIns="91425" bIns="45700" anchor="ctr" anchorCtr="0">
            <a:noAutofit/>
          </a:bodyPr>
          <a:lstStyle/>
          <a:p>
            <a:pPr marL="0" lvl="1" indent="0" algn="ctr" rtl="0">
              <a:spcBef>
                <a:spcPts val="0"/>
              </a:spcBef>
              <a:spcAft>
                <a:spcPts val="0"/>
              </a:spcAft>
              <a:buNone/>
            </a:pPr>
            <a:r>
              <a:rPr lang="en-GB" sz="4000" dirty="0">
                <a:solidFill>
                  <a:srgbClr val="FFE22B"/>
                </a:solidFill>
                <a:latin typeface="Poppins SemiBold"/>
                <a:ea typeface="Poppins SemiBold"/>
                <a:cs typeface="Poppins SemiBold"/>
                <a:sym typeface="Poppins SemiBold"/>
              </a:rPr>
              <a:t>What are you seeing?</a:t>
            </a:r>
            <a:endParaRPr dirty="0"/>
          </a:p>
        </p:txBody>
      </p:sp>
      <p:sp>
        <p:nvSpPr>
          <p:cNvPr id="647" name="Google Shape;647;p35"/>
          <p:cNvSpPr/>
          <p:nvPr/>
        </p:nvSpPr>
        <p:spPr>
          <a:xfrm>
            <a:off x="1851397" y="1604187"/>
            <a:ext cx="8489198" cy="1754286"/>
          </a:xfrm>
          <a:prstGeom prst="rect">
            <a:avLst/>
          </a:prstGeom>
          <a:noFill/>
          <a:ln>
            <a:noFill/>
          </a:ln>
        </p:spPr>
        <p:txBody>
          <a:bodyPr spcFirstLastPara="1" wrap="square" lIns="91425" tIns="45700" rIns="91425" bIns="45700" anchor="t" anchorCtr="0">
            <a:spAutoFit/>
          </a:bodyPr>
          <a:lstStyle/>
          <a:p>
            <a:pPr marL="742950" marR="0" lvl="1" indent="-285750" algn="l" rtl="0">
              <a:lnSpc>
                <a:spcPct val="150000"/>
              </a:lnSpc>
              <a:spcBef>
                <a:spcPts val="0"/>
              </a:spcBef>
              <a:spcAft>
                <a:spcPts val="0"/>
              </a:spcAft>
              <a:buClr>
                <a:schemeClr val="lt1"/>
              </a:buClr>
              <a:buSzPts val="1800"/>
              <a:buFont typeface="Arial"/>
              <a:buChar char="•"/>
            </a:pPr>
            <a:r>
              <a:rPr lang="en-GB" sz="1800" dirty="0">
                <a:solidFill>
                  <a:schemeClr val="lt1"/>
                </a:solidFill>
                <a:latin typeface="Poppins"/>
                <a:cs typeface="Poppins"/>
                <a:sym typeface="Poppins"/>
              </a:rPr>
              <a:t>Questions or thoughts on findings?</a:t>
            </a:r>
          </a:p>
          <a:p>
            <a:pPr marL="742950" marR="0" lvl="1" indent="-285750" algn="l" rtl="0">
              <a:lnSpc>
                <a:spcPct val="150000"/>
              </a:lnSpc>
              <a:spcBef>
                <a:spcPts val="0"/>
              </a:spcBef>
              <a:spcAft>
                <a:spcPts val="0"/>
              </a:spcAft>
              <a:buClr>
                <a:schemeClr val="lt1"/>
              </a:buClr>
              <a:buSzPts val="1800"/>
              <a:buFont typeface="Arial"/>
              <a:buChar char="•"/>
            </a:pPr>
            <a:r>
              <a:rPr lang="en-GB" sz="1800" dirty="0">
                <a:solidFill>
                  <a:schemeClr val="lt1"/>
                </a:solidFill>
                <a:latin typeface="Poppins"/>
                <a:cs typeface="Poppins"/>
                <a:sym typeface="Poppins"/>
              </a:rPr>
              <a:t>Comments on the recommendations?</a:t>
            </a:r>
          </a:p>
          <a:p>
            <a:pPr marL="742950" marR="0" lvl="1" indent="-285750" algn="l" rtl="0">
              <a:lnSpc>
                <a:spcPct val="150000"/>
              </a:lnSpc>
              <a:spcBef>
                <a:spcPts val="0"/>
              </a:spcBef>
              <a:spcAft>
                <a:spcPts val="0"/>
              </a:spcAft>
              <a:buClr>
                <a:schemeClr val="lt1"/>
              </a:buClr>
              <a:buSzPts val="1800"/>
              <a:buFont typeface="Arial"/>
              <a:buChar char="•"/>
            </a:pPr>
            <a:r>
              <a:rPr lang="en-GB" sz="1800" dirty="0">
                <a:solidFill>
                  <a:schemeClr val="lt1"/>
                </a:solidFill>
                <a:latin typeface="Poppins"/>
                <a:cs typeface="Poppins"/>
                <a:sym typeface="Poppins"/>
              </a:rPr>
              <a:t>Suggestions on ensuring programmes and engagement with communities heeds how and why the programme has worked?</a:t>
            </a:r>
          </a:p>
        </p:txBody>
      </p:sp>
      <p:sp>
        <p:nvSpPr>
          <p:cNvPr id="648" name="Google Shape;648;p35"/>
          <p:cNvSpPr txBox="1"/>
          <p:nvPr/>
        </p:nvSpPr>
        <p:spPr>
          <a:xfrm>
            <a:off x="3" y="5721101"/>
            <a:ext cx="12191997" cy="858774"/>
          </a:xfrm>
          <a:prstGeom prst="rect">
            <a:avLst/>
          </a:prstGeom>
          <a:noFill/>
          <a:ln>
            <a:noFill/>
          </a:ln>
        </p:spPr>
        <p:txBody>
          <a:bodyPr spcFirstLastPara="1" wrap="square" lIns="91425" tIns="45700" rIns="91425" bIns="45700" anchor="ctr" anchorCtr="0">
            <a:noAutofit/>
          </a:bodyPr>
          <a:lstStyle/>
          <a:p>
            <a:pPr marL="0" marR="0" lvl="1" indent="0" algn="ctr" rtl="0">
              <a:lnSpc>
                <a:spcPct val="150000"/>
              </a:lnSpc>
              <a:spcBef>
                <a:spcPts val="0"/>
              </a:spcBef>
              <a:spcAft>
                <a:spcPts val="0"/>
              </a:spcAft>
              <a:buNone/>
            </a:pPr>
            <a:r>
              <a:rPr lang="en-GB" sz="1600" b="0" i="0" u="none" strike="noStrike" cap="none" dirty="0">
                <a:solidFill>
                  <a:srgbClr val="4D2379"/>
                </a:solidFill>
                <a:latin typeface="Poppins"/>
                <a:ea typeface="Poppins"/>
                <a:cs typeface="Poppins"/>
                <a:sym typeface="Poppins"/>
              </a:rPr>
              <a:t>making-it-happen.org.uk</a:t>
            </a:r>
          </a:p>
          <a:p>
            <a:pPr marL="0" marR="0" lvl="1" indent="0" algn="ctr" rtl="0">
              <a:lnSpc>
                <a:spcPct val="150000"/>
              </a:lnSpc>
              <a:spcBef>
                <a:spcPts val="0"/>
              </a:spcBef>
              <a:spcAft>
                <a:spcPts val="0"/>
              </a:spcAft>
              <a:buNone/>
            </a:pPr>
            <a:r>
              <a:rPr lang="en-GB" sz="1600" dirty="0">
                <a:solidFill>
                  <a:srgbClr val="4D2379"/>
                </a:solidFill>
                <a:latin typeface="Poppins"/>
                <a:ea typeface="Poppins"/>
                <a:cs typeface="Poppins"/>
                <a:sym typeface="Poppins"/>
                <a:hlinkClick r:id="rId7"/>
              </a:rPr>
              <a:t>Penny@sussexcommunity.org.uk</a:t>
            </a:r>
            <a:r>
              <a:rPr lang="en-GB" sz="1600" dirty="0">
                <a:solidFill>
                  <a:srgbClr val="4D2379"/>
                </a:solidFill>
                <a:latin typeface="Poppins"/>
                <a:ea typeface="Poppins"/>
                <a:cs typeface="Poppins"/>
                <a:sym typeface="Poppins"/>
              </a:rPr>
              <a:t> - </a:t>
            </a:r>
            <a:r>
              <a:rPr lang="en-GB" sz="1600" dirty="0">
                <a:solidFill>
                  <a:srgbClr val="4D2379"/>
                </a:solidFill>
                <a:latin typeface="Poppins"/>
                <a:ea typeface="Poppins"/>
                <a:cs typeface="Poppins"/>
                <a:sym typeface="Poppins"/>
                <a:hlinkClick r:id="rId8"/>
              </a:rPr>
              <a:t>steve@hastingsvoluntaryaction.org.uk</a:t>
            </a:r>
            <a:r>
              <a:rPr lang="en-GB" sz="1600" dirty="0">
                <a:solidFill>
                  <a:srgbClr val="4D2379"/>
                </a:solidFill>
                <a:latin typeface="Poppins"/>
                <a:ea typeface="Poppins"/>
                <a:cs typeface="Poppins"/>
                <a:sym typeface="Poppins"/>
              </a:rPr>
              <a:t> - </a:t>
            </a:r>
            <a:r>
              <a:rPr lang="en-GB" sz="1600" dirty="0">
                <a:solidFill>
                  <a:srgbClr val="4D2379"/>
                </a:solidFill>
                <a:latin typeface="Poppins"/>
                <a:ea typeface="Poppins"/>
                <a:cs typeface="Poppins"/>
                <a:sym typeface="Poppins"/>
                <a:hlinkClick r:id="rId9"/>
              </a:rPr>
              <a:t>Terry.Hume@eastsussex.gov.uk</a:t>
            </a:r>
            <a:r>
              <a:rPr lang="en-GB" sz="1600" dirty="0">
                <a:solidFill>
                  <a:srgbClr val="4D2379"/>
                </a:solidFill>
                <a:latin typeface="Poppins"/>
                <a:ea typeface="Poppins"/>
                <a:cs typeface="Poppins"/>
                <a:sym typeface="Poppins"/>
              </a:rPr>
              <a:t>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9AAA2CBD-79C3-57DB-FEFE-2C0B805EF9D1}"/>
            </a:ext>
          </a:extLst>
        </p:cNvPr>
        <p:cNvGrpSpPr/>
        <p:nvPr/>
      </p:nvGrpSpPr>
      <p:grpSpPr>
        <a:xfrm>
          <a:off x="0" y="0"/>
          <a:ext cx="0" cy="0"/>
          <a:chOff x="0" y="0"/>
          <a:chExt cx="0" cy="0"/>
        </a:xfrm>
      </p:grpSpPr>
      <p:sp>
        <p:nvSpPr>
          <p:cNvPr id="227" name="Google Shape;227;p6">
            <a:extLst>
              <a:ext uri="{FF2B5EF4-FFF2-40B4-BE49-F238E27FC236}">
                <a16:creationId xmlns:a16="http://schemas.microsoft.com/office/drawing/2014/main" id="{9E118432-F801-FCE4-C9AC-43720EF5876C}"/>
              </a:ext>
            </a:extLst>
          </p:cNvPr>
          <p:cNvSpPr/>
          <p:nvPr/>
        </p:nvSpPr>
        <p:spPr>
          <a:xfrm flipH="1">
            <a:off x="1" y="0"/>
            <a:ext cx="3491344" cy="6858000"/>
          </a:xfrm>
          <a:prstGeom prst="rect">
            <a:avLst/>
          </a:prstGeom>
          <a:solidFill>
            <a:srgbClr val="4D23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6">
            <a:extLst>
              <a:ext uri="{FF2B5EF4-FFF2-40B4-BE49-F238E27FC236}">
                <a16:creationId xmlns:a16="http://schemas.microsoft.com/office/drawing/2014/main" id="{E20806CB-72A0-1707-95D1-3E24B37A54C5}"/>
              </a:ext>
            </a:extLst>
          </p:cNvPr>
          <p:cNvSpPr txBox="1">
            <a:spLocks noGrp="1"/>
          </p:cNvSpPr>
          <p:nvPr>
            <p:ph type="title"/>
          </p:nvPr>
        </p:nvSpPr>
        <p:spPr>
          <a:xfrm>
            <a:off x="517236" y="1476549"/>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E22B"/>
              </a:buClr>
              <a:buSzPts val="3600"/>
              <a:buFont typeface="Poppins SemiBold"/>
              <a:buNone/>
            </a:pPr>
            <a:r>
              <a:rPr lang="en-GB" sz="3600" dirty="0">
                <a:solidFill>
                  <a:srgbClr val="FFE22B"/>
                </a:solidFill>
                <a:latin typeface="Poppins SemiBold"/>
                <a:ea typeface="Poppins SemiBold"/>
                <a:cs typeface="Poppins SemiBold"/>
                <a:sym typeface="Poppins SemiBold"/>
              </a:rPr>
              <a:t>Protective factors</a:t>
            </a:r>
            <a:endParaRPr dirty="0"/>
          </a:p>
        </p:txBody>
      </p:sp>
      <p:pic>
        <p:nvPicPr>
          <p:cNvPr id="229" name="Google Shape;229;p6">
            <a:extLst>
              <a:ext uri="{FF2B5EF4-FFF2-40B4-BE49-F238E27FC236}">
                <a16:creationId xmlns:a16="http://schemas.microsoft.com/office/drawing/2014/main" id="{E9D194E3-7910-EB1B-EE38-25A3F6FFC0F6}"/>
              </a:ext>
            </a:extLst>
          </p:cNvPr>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230" name="Google Shape;230;p6">
            <a:extLst>
              <a:ext uri="{FF2B5EF4-FFF2-40B4-BE49-F238E27FC236}">
                <a16:creationId xmlns:a16="http://schemas.microsoft.com/office/drawing/2014/main" id="{D9237C66-FC36-BB8D-B2A3-5DEBF1D3B5FD}"/>
              </a:ext>
            </a:extLst>
          </p:cNvPr>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231" name="Google Shape;231;p6">
            <a:extLst>
              <a:ext uri="{FF2B5EF4-FFF2-40B4-BE49-F238E27FC236}">
                <a16:creationId xmlns:a16="http://schemas.microsoft.com/office/drawing/2014/main" id="{401E4927-98E7-CABD-42C7-FB3933A5A927}"/>
              </a:ext>
            </a:extLst>
          </p:cNvPr>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232" name="Google Shape;232;p6">
            <a:extLst>
              <a:ext uri="{FF2B5EF4-FFF2-40B4-BE49-F238E27FC236}">
                <a16:creationId xmlns:a16="http://schemas.microsoft.com/office/drawing/2014/main" id="{8C6DF65F-2225-498D-F575-8234AF29FC88}"/>
              </a:ext>
            </a:extLst>
          </p:cNvPr>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pic>
        <p:nvPicPr>
          <p:cNvPr id="4" name="Picture 3">
            <a:extLst>
              <a:ext uri="{FF2B5EF4-FFF2-40B4-BE49-F238E27FC236}">
                <a16:creationId xmlns:a16="http://schemas.microsoft.com/office/drawing/2014/main" id="{5B1E2E41-49B7-B804-E3E4-C7F7F87DB22C}"/>
              </a:ext>
            </a:extLst>
          </p:cNvPr>
          <p:cNvPicPr>
            <a:picLocks noChangeAspect="1"/>
          </p:cNvPicPr>
          <p:nvPr/>
        </p:nvPicPr>
        <p:blipFill>
          <a:blip r:embed="rId7"/>
          <a:stretch>
            <a:fillRect/>
          </a:stretch>
        </p:blipFill>
        <p:spPr>
          <a:xfrm>
            <a:off x="3491342" y="804231"/>
            <a:ext cx="8702327" cy="5195645"/>
          </a:xfrm>
          <a:prstGeom prst="rect">
            <a:avLst/>
          </a:prstGeom>
        </p:spPr>
      </p:pic>
    </p:spTree>
    <p:extLst>
      <p:ext uri="{BB962C8B-B14F-4D97-AF65-F5344CB8AC3E}">
        <p14:creationId xmlns:p14="http://schemas.microsoft.com/office/powerpoint/2010/main" val="135759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6"/>
          <p:cNvSpPr txBox="1">
            <a:spLocks noGrp="1"/>
          </p:cNvSpPr>
          <p:nvPr>
            <p:ph type="body" idx="1"/>
          </p:nvPr>
        </p:nvSpPr>
        <p:spPr>
          <a:xfrm>
            <a:off x="3491343" y="500459"/>
            <a:ext cx="8700657" cy="6433851"/>
          </a:xfrm>
          <a:prstGeom prst="rect">
            <a:avLst/>
          </a:prstGeom>
          <a:noFill/>
          <a:ln>
            <a:noFill/>
          </a:ln>
        </p:spPr>
        <p:txBody>
          <a:bodyPr spcFirstLastPara="1" wrap="square" lIns="91425" tIns="45700" rIns="91425" bIns="45700" anchor="t" anchorCtr="0">
            <a:noAutofit/>
          </a:bodyPr>
          <a:lstStyle/>
          <a:p>
            <a:pPr marL="342900" lvl="0" algn="l" rtl="0">
              <a:lnSpc>
                <a:spcPct val="150000"/>
              </a:lnSpc>
              <a:spcBef>
                <a:spcPts val="0"/>
              </a:spcBef>
              <a:spcAft>
                <a:spcPts val="0"/>
              </a:spcAft>
              <a:buClr>
                <a:schemeClr val="dk1"/>
              </a:buClr>
              <a:buSzPts val="1800"/>
              <a:buFont typeface="+mj-lt"/>
              <a:buAutoNum type="arabicPeriod"/>
            </a:pPr>
            <a:r>
              <a:rPr lang="en-GB" sz="1800" dirty="0">
                <a:latin typeface="Poppins" panose="00000500000000000000" pitchFamily="2" charset="0"/>
                <a:cs typeface="Poppins" panose="00000500000000000000" pitchFamily="2" charset="0"/>
              </a:rPr>
              <a:t>Without question </a:t>
            </a:r>
            <a:r>
              <a:rPr lang="en-GB" sz="1800" dirty="0" err="1">
                <a:latin typeface="Poppins" panose="00000500000000000000" pitchFamily="2" charset="0"/>
                <a:cs typeface="Poppins" panose="00000500000000000000" pitchFamily="2" charset="0"/>
              </a:rPr>
              <a:t>MiH</a:t>
            </a:r>
            <a:r>
              <a:rPr lang="en-GB" sz="1800" dirty="0">
                <a:latin typeface="Poppins" panose="00000500000000000000" pitchFamily="2" charset="0"/>
                <a:cs typeface="Poppins" panose="00000500000000000000" pitchFamily="2" charset="0"/>
              </a:rPr>
              <a:t> is </a:t>
            </a:r>
            <a:r>
              <a:rPr lang="en-GB" sz="1800" b="1" dirty="0">
                <a:latin typeface="Poppins" panose="00000500000000000000" pitchFamily="2" charset="0"/>
                <a:cs typeface="Poppins" panose="00000500000000000000" pitchFamily="2" charset="0"/>
              </a:rPr>
              <a:t>deploying ABCD effectively </a:t>
            </a:r>
            <a:r>
              <a:rPr lang="en-GB" sz="1800" dirty="0">
                <a:latin typeface="Poppins" panose="00000500000000000000" pitchFamily="2" charset="0"/>
                <a:cs typeface="Poppins" panose="00000500000000000000" pitchFamily="2" charset="0"/>
              </a:rPr>
              <a:t>to support people to improve wellbeing, make connections, initiate activities, bring community assets into use.</a:t>
            </a:r>
          </a:p>
          <a:p>
            <a:pPr marL="342900" lvl="0" algn="l" rtl="0">
              <a:lnSpc>
                <a:spcPct val="150000"/>
              </a:lnSpc>
              <a:spcBef>
                <a:spcPts val="0"/>
              </a:spcBef>
              <a:spcAft>
                <a:spcPts val="0"/>
              </a:spcAft>
              <a:buClr>
                <a:schemeClr val="dk1"/>
              </a:buClr>
              <a:buSzPts val="1800"/>
              <a:buFont typeface="+mj-lt"/>
              <a:buAutoNum type="arabicPeriod"/>
            </a:pPr>
            <a:r>
              <a:rPr lang="en-GB" sz="1800" dirty="0">
                <a:latin typeface="Poppins" panose="00000500000000000000" pitchFamily="2" charset="0"/>
                <a:cs typeface="Poppins" panose="00000500000000000000" pitchFamily="2" charset="0"/>
              </a:rPr>
              <a:t> </a:t>
            </a:r>
            <a:r>
              <a:rPr lang="en-GB" sz="1800" b="1" dirty="0">
                <a:latin typeface="Poppins" panose="00000500000000000000" pitchFamily="2" charset="0"/>
                <a:cs typeface="Poppins" panose="00000500000000000000" pitchFamily="2" charset="0"/>
              </a:rPr>
              <a:t>No</a:t>
            </a:r>
            <a:r>
              <a:rPr lang="en-GB" sz="1800" dirty="0">
                <a:latin typeface="Poppins" panose="00000500000000000000" pitchFamily="2" charset="0"/>
                <a:cs typeface="Poppins" panose="00000500000000000000" pitchFamily="2" charset="0"/>
              </a:rPr>
              <a:t> </a:t>
            </a:r>
            <a:r>
              <a:rPr lang="en-GB" sz="1800" b="1" dirty="0">
                <a:latin typeface="Poppins" panose="00000500000000000000" pitchFamily="2" charset="0"/>
                <a:cs typeface="Poppins" panose="00000500000000000000" pitchFamily="2" charset="0"/>
              </a:rPr>
              <a:t>shortage of ideas</a:t>
            </a:r>
            <a:r>
              <a:rPr lang="en-GB" sz="1800" dirty="0">
                <a:latin typeface="Poppins" panose="00000500000000000000" pitchFamily="2" charset="0"/>
                <a:cs typeface="Poppins" panose="00000500000000000000" pitchFamily="2" charset="0"/>
              </a:rPr>
              <a:t> and passions from people for change they’d like to see. Whilst there were common themes, it matters that activity was particular to and emerging communities. </a:t>
            </a:r>
          </a:p>
          <a:p>
            <a:pPr marL="342900" lvl="0" algn="l" rtl="0">
              <a:lnSpc>
                <a:spcPct val="150000"/>
              </a:lnSpc>
              <a:spcBef>
                <a:spcPts val="0"/>
              </a:spcBef>
              <a:spcAft>
                <a:spcPts val="0"/>
              </a:spcAft>
              <a:buClr>
                <a:schemeClr val="dk1"/>
              </a:buClr>
              <a:buSzPts val="1800"/>
              <a:buFont typeface="+mj-lt"/>
              <a:buAutoNum type="arabicPeriod"/>
            </a:pPr>
            <a:r>
              <a:rPr lang="en-GB" sz="1800" dirty="0">
                <a:latin typeface="Poppins" panose="00000500000000000000" pitchFamily="2" charset="0"/>
                <a:cs typeface="Poppins" panose="00000500000000000000" pitchFamily="2" charset="0"/>
              </a:rPr>
              <a:t>The grassroots, participatory, peer focus, and centring of lived experience, is laying the </a:t>
            </a:r>
            <a:r>
              <a:rPr lang="en-GB" sz="1800" b="1" dirty="0">
                <a:latin typeface="Poppins" panose="00000500000000000000" pitchFamily="2" charset="0"/>
                <a:cs typeface="Poppins" panose="00000500000000000000" pitchFamily="2" charset="0"/>
              </a:rPr>
              <a:t>foundations for exercise greater voice </a:t>
            </a:r>
            <a:r>
              <a:rPr lang="en-GB" sz="1800" dirty="0">
                <a:latin typeface="Poppins" panose="00000500000000000000" pitchFamily="2" charset="0"/>
                <a:cs typeface="Poppins" panose="00000500000000000000" pitchFamily="2" charset="0"/>
              </a:rPr>
              <a:t>in other arenas in the future.</a:t>
            </a:r>
          </a:p>
          <a:p>
            <a:pPr marL="342900" lvl="0" algn="l" rtl="0">
              <a:lnSpc>
                <a:spcPct val="150000"/>
              </a:lnSpc>
              <a:spcBef>
                <a:spcPts val="0"/>
              </a:spcBef>
              <a:spcAft>
                <a:spcPts val="0"/>
              </a:spcAft>
              <a:buClr>
                <a:schemeClr val="dk1"/>
              </a:buClr>
              <a:buSzPts val="1800"/>
              <a:buFont typeface="+mj-lt"/>
              <a:buAutoNum type="arabicPeriod"/>
            </a:pPr>
            <a:r>
              <a:rPr lang="en-GB" sz="1800" dirty="0">
                <a:latin typeface="Poppins" panose="00000500000000000000" pitchFamily="2" charset="0"/>
                <a:cs typeface="Poppins" panose="00000500000000000000" pitchFamily="2" charset="0"/>
              </a:rPr>
              <a:t> </a:t>
            </a:r>
            <a:r>
              <a:rPr lang="en-GB" sz="1800" b="1" dirty="0">
                <a:latin typeface="Poppins" panose="00000500000000000000" pitchFamily="2" charset="0"/>
                <a:cs typeface="Poppins" panose="00000500000000000000" pitchFamily="2" charset="0"/>
              </a:rPr>
              <a:t>Lack of access to physical spaces </a:t>
            </a:r>
            <a:r>
              <a:rPr lang="en-GB" sz="1800" dirty="0">
                <a:latin typeface="Poppins" panose="00000500000000000000" pitchFamily="2" charset="0"/>
                <a:cs typeface="Poppins" panose="00000500000000000000" pitchFamily="2" charset="0"/>
              </a:rPr>
              <a:t>is one of the greatest sources of anxiety and frustration (everywhere, but particularly in rural areas). </a:t>
            </a:r>
          </a:p>
          <a:p>
            <a:pPr marL="342900" lvl="0" algn="l" rtl="0">
              <a:lnSpc>
                <a:spcPct val="150000"/>
              </a:lnSpc>
              <a:spcBef>
                <a:spcPts val="0"/>
              </a:spcBef>
              <a:spcAft>
                <a:spcPts val="0"/>
              </a:spcAft>
              <a:buClr>
                <a:schemeClr val="dk1"/>
              </a:buClr>
              <a:buSzPts val="1800"/>
              <a:buFont typeface="+mj-lt"/>
              <a:buAutoNum type="arabicPeriod"/>
            </a:pPr>
            <a:r>
              <a:rPr lang="en-GB" sz="1800" dirty="0">
                <a:latin typeface="Poppins" panose="00000500000000000000" pitchFamily="2" charset="0"/>
                <a:cs typeface="Poppins" panose="00000500000000000000" pitchFamily="2" charset="0"/>
              </a:rPr>
              <a:t>Interactions between ‘strategic’ stakeholders and </a:t>
            </a:r>
            <a:r>
              <a:rPr lang="en-GB" sz="1800" dirty="0" err="1">
                <a:latin typeface="Poppins" panose="00000500000000000000" pitchFamily="2" charset="0"/>
                <a:cs typeface="Poppins" panose="00000500000000000000" pitchFamily="2" charset="0"/>
              </a:rPr>
              <a:t>MiH</a:t>
            </a:r>
            <a:r>
              <a:rPr lang="en-GB" sz="1800" dirty="0">
                <a:latin typeface="Poppins" panose="00000500000000000000" pitchFamily="2" charset="0"/>
                <a:cs typeface="Poppins" panose="00000500000000000000" pitchFamily="2" charset="0"/>
              </a:rPr>
              <a:t> were largely </a:t>
            </a:r>
            <a:r>
              <a:rPr lang="en-GB" sz="1800" b="1" dirty="0">
                <a:latin typeface="Poppins" panose="00000500000000000000" pitchFamily="2" charset="0"/>
                <a:cs typeface="Poppins" panose="00000500000000000000" pitchFamily="2" charset="0"/>
              </a:rPr>
              <a:t>one-way transactions</a:t>
            </a:r>
            <a:r>
              <a:rPr lang="en-GB" sz="1800" dirty="0">
                <a:latin typeface="Poppins" panose="00000500000000000000" pitchFamily="2" charset="0"/>
                <a:cs typeface="Poppins" panose="00000500000000000000" pitchFamily="2" charset="0"/>
              </a:rPr>
              <a:t> - i.e. looking to </a:t>
            </a:r>
            <a:r>
              <a:rPr lang="en-GB" sz="1800" i="1" dirty="0">
                <a:latin typeface="Poppins" panose="00000500000000000000" pitchFamily="2" charset="0"/>
                <a:cs typeface="Poppins" panose="00000500000000000000" pitchFamily="2" charset="0"/>
              </a:rPr>
              <a:t>benefit</a:t>
            </a:r>
            <a:r>
              <a:rPr lang="en-GB" sz="1800" dirty="0">
                <a:latin typeface="Poppins" panose="00000500000000000000" pitchFamily="2" charset="0"/>
                <a:cs typeface="Poppins" panose="00000500000000000000" pitchFamily="2" charset="0"/>
              </a:rPr>
              <a:t> from connections more so than building collaborative and reciprocal ways of working.</a:t>
            </a:r>
          </a:p>
          <a:p>
            <a:pPr marL="0" lvl="0" indent="0" algn="l" rtl="0">
              <a:lnSpc>
                <a:spcPct val="150000"/>
              </a:lnSpc>
              <a:spcBef>
                <a:spcPts val="0"/>
              </a:spcBef>
              <a:spcAft>
                <a:spcPts val="0"/>
              </a:spcAft>
              <a:buClr>
                <a:schemeClr val="dk1"/>
              </a:buClr>
              <a:buSzPts val="1800"/>
              <a:buNone/>
            </a:pPr>
            <a:endParaRPr lang="en-GB" dirty="0"/>
          </a:p>
          <a:p>
            <a:pPr marL="228600" lvl="0" indent="-228600" algn="l" rtl="0">
              <a:lnSpc>
                <a:spcPct val="150000"/>
              </a:lnSpc>
              <a:spcBef>
                <a:spcPts val="0"/>
              </a:spcBef>
              <a:spcAft>
                <a:spcPts val="0"/>
              </a:spcAft>
              <a:buClr>
                <a:schemeClr val="dk1"/>
              </a:buClr>
              <a:buSzPts val="1800"/>
              <a:buChar char="•"/>
            </a:pPr>
            <a:endParaRPr dirty="0"/>
          </a:p>
        </p:txBody>
      </p:sp>
      <p:sp>
        <p:nvSpPr>
          <p:cNvPr id="227" name="Google Shape;227;p6"/>
          <p:cNvSpPr/>
          <p:nvPr/>
        </p:nvSpPr>
        <p:spPr>
          <a:xfrm flipH="1">
            <a:off x="1" y="0"/>
            <a:ext cx="3491344" cy="6858000"/>
          </a:xfrm>
          <a:prstGeom prst="rect">
            <a:avLst/>
          </a:prstGeom>
          <a:solidFill>
            <a:srgbClr val="4D237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8" name="Google Shape;228;p6"/>
          <p:cNvSpPr txBox="1">
            <a:spLocks noGrp="1"/>
          </p:cNvSpPr>
          <p:nvPr>
            <p:ph type="title"/>
          </p:nvPr>
        </p:nvSpPr>
        <p:spPr>
          <a:xfrm>
            <a:off x="517236" y="1476549"/>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E22B"/>
              </a:buClr>
              <a:buSzPts val="3600"/>
              <a:buFont typeface="Poppins SemiBold"/>
              <a:buNone/>
            </a:pPr>
            <a:r>
              <a:rPr lang="en-GB" sz="3600" dirty="0">
                <a:solidFill>
                  <a:srgbClr val="FFE22B"/>
                </a:solidFill>
                <a:latin typeface="Poppins SemiBold"/>
                <a:ea typeface="Poppins SemiBold"/>
                <a:cs typeface="Poppins SemiBold"/>
                <a:sym typeface="Poppins SemiBold"/>
              </a:rPr>
              <a:t>What we have seen already</a:t>
            </a:r>
            <a:endParaRPr dirty="0"/>
          </a:p>
        </p:txBody>
      </p:sp>
      <p:pic>
        <p:nvPicPr>
          <p:cNvPr id="229" name="Google Shape;229;p6"/>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230" name="Google Shape;230;p6"/>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231" name="Google Shape;231;p6"/>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232" name="Google Shape;232;p6"/>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7"/>
          <p:cNvPicPr preferRelativeResize="0"/>
          <p:nvPr/>
        </p:nvPicPr>
        <p:blipFill rotWithShape="1">
          <a:blip r:embed="rId3">
            <a:alphaModFix/>
          </a:blip>
          <a:srcRect t="14587" b="9986"/>
          <a:stretch/>
        </p:blipFill>
        <p:spPr>
          <a:xfrm>
            <a:off x="359399" y="360000"/>
            <a:ext cx="11473199" cy="4867782"/>
          </a:xfrm>
          <a:prstGeom prst="rect">
            <a:avLst/>
          </a:prstGeom>
          <a:noFill/>
          <a:ln>
            <a:noFill/>
          </a:ln>
        </p:spPr>
      </p:pic>
      <p:sp>
        <p:nvSpPr>
          <p:cNvPr id="238" name="Google Shape;238;p7"/>
          <p:cNvSpPr/>
          <p:nvPr/>
        </p:nvSpPr>
        <p:spPr>
          <a:xfrm>
            <a:off x="359400" y="360000"/>
            <a:ext cx="11473200" cy="4867782"/>
          </a:xfrm>
          <a:prstGeom prst="rect">
            <a:avLst/>
          </a:prstGeom>
          <a:solidFill>
            <a:srgbClr val="FFE22B">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9" name="Google Shape;239;p7"/>
          <p:cNvPicPr preferRelativeResize="0"/>
          <p:nvPr/>
        </p:nvPicPr>
        <p:blipFill rotWithShape="1">
          <a:blip r:embed="rId4">
            <a:alphaModFix/>
          </a:blip>
          <a:srcRect t="25993" b="24713"/>
          <a:stretch/>
        </p:blipFill>
        <p:spPr>
          <a:xfrm>
            <a:off x="5000508" y="5512312"/>
            <a:ext cx="2190984" cy="1080000"/>
          </a:xfrm>
          <a:prstGeom prst="rect">
            <a:avLst/>
          </a:prstGeom>
          <a:noFill/>
          <a:ln>
            <a:noFill/>
          </a:ln>
        </p:spPr>
      </p:pic>
      <p:sp>
        <p:nvSpPr>
          <p:cNvPr id="240" name="Google Shape;240;p7"/>
          <p:cNvSpPr txBox="1"/>
          <p:nvPr/>
        </p:nvSpPr>
        <p:spPr>
          <a:xfrm>
            <a:off x="618837" y="2378392"/>
            <a:ext cx="11213761"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dirty="0">
                <a:solidFill>
                  <a:srgbClr val="4D2379"/>
                </a:solidFill>
                <a:latin typeface="Poppins ExtraBold"/>
                <a:ea typeface="Poppins ExtraBold"/>
                <a:cs typeface="Poppins ExtraBold"/>
                <a:sym typeface="Poppins ExtraBold"/>
              </a:rPr>
              <a:t>Building Community Power in Practice</a:t>
            </a:r>
            <a:endParaRPr dirty="0"/>
          </a:p>
        </p:txBody>
      </p:sp>
      <p:pic>
        <p:nvPicPr>
          <p:cNvPr id="241" name="Google Shape;241;p7"/>
          <p:cNvPicPr preferRelativeResize="0"/>
          <p:nvPr/>
        </p:nvPicPr>
        <p:blipFill rotWithShape="1">
          <a:blip r:embed="rId5">
            <a:alphaModFix/>
          </a:blip>
          <a:srcRect/>
          <a:stretch/>
        </p:blipFill>
        <p:spPr>
          <a:xfrm>
            <a:off x="1917974" y="5556132"/>
            <a:ext cx="1271476" cy="900000"/>
          </a:xfrm>
          <a:prstGeom prst="rect">
            <a:avLst/>
          </a:prstGeom>
          <a:noFill/>
          <a:ln>
            <a:noFill/>
          </a:ln>
        </p:spPr>
      </p:pic>
      <p:pic>
        <p:nvPicPr>
          <p:cNvPr id="242" name="Google Shape;242;p7"/>
          <p:cNvPicPr preferRelativeResize="0"/>
          <p:nvPr/>
        </p:nvPicPr>
        <p:blipFill rotWithShape="1">
          <a:blip r:embed="rId6">
            <a:alphaModFix/>
          </a:blip>
          <a:srcRect/>
          <a:stretch/>
        </p:blipFill>
        <p:spPr>
          <a:xfrm>
            <a:off x="10562638" y="5556132"/>
            <a:ext cx="1272986" cy="900000"/>
          </a:xfrm>
          <a:prstGeom prst="rect">
            <a:avLst/>
          </a:prstGeom>
          <a:noFill/>
          <a:ln>
            <a:noFill/>
          </a:ln>
        </p:spPr>
      </p:pic>
      <p:pic>
        <p:nvPicPr>
          <p:cNvPr id="243" name="Google Shape;243;p7"/>
          <p:cNvPicPr preferRelativeResize="0"/>
          <p:nvPr/>
        </p:nvPicPr>
        <p:blipFill rotWithShape="1">
          <a:blip r:embed="rId7">
            <a:alphaModFix/>
          </a:blip>
          <a:srcRect/>
          <a:stretch/>
        </p:blipFill>
        <p:spPr>
          <a:xfrm>
            <a:off x="9036867" y="5556132"/>
            <a:ext cx="1271476" cy="900000"/>
          </a:xfrm>
          <a:prstGeom prst="rect">
            <a:avLst/>
          </a:prstGeom>
          <a:noFill/>
          <a:ln>
            <a:noFill/>
          </a:ln>
        </p:spPr>
      </p:pic>
      <p:pic>
        <p:nvPicPr>
          <p:cNvPr id="244" name="Google Shape;244;p7"/>
          <p:cNvPicPr preferRelativeResize="0"/>
          <p:nvPr/>
        </p:nvPicPr>
        <p:blipFill rotWithShape="1">
          <a:blip r:embed="rId8">
            <a:alphaModFix/>
          </a:blip>
          <a:srcRect/>
          <a:stretch/>
        </p:blipFill>
        <p:spPr>
          <a:xfrm>
            <a:off x="359400" y="5556132"/>
            <a:ext cx="1272987" cy="900000"/>
          </a:xfrm>
          <a:prstGeom prst="rect">
            <a:avLst/>
          </a:prstGeom>
          <a:noFill/>
          <a:ln>
            <a:noFill/>
          </a:ln>
        </p:spPr>
      </p:pic>
      <p:pic>
        <p:nvPicPr>
          <p:cNvPr id="245" name="Google Shape;245;p7"/>
          <p:cNvPicPr preferRelativeResize="0"/>
          <p:nvPr/>
        </p:nvPicPr>
        <p:blipFill rotWithShape="1">
          <a:blip r:embed="rId9">
            <a:alphaModFix/>
          </a:blip>
          <a:srcRect/>
          <a:stretch/>
        </p:blipFill>
        <p:spPr>
          <a:xfrm>
            <a:off x="3474737" y="5556132"/>
            <a:ext cx="1272987" cy="900000"/>
          </a:xfrm>
          <a:prstGeom prst="rect">
            <a:avLst/>
          </a:prstGeom>
          <a:noFill/>
          <a:ln>
            <a:noFill/>
          </a:ln>
        </p:spPr>
      </p:pic>
      <p:pic>
        <p:nvPicPr>
          <p:cNvPr id="246" name="Google Shape;246;p7"/>
          <p:cNvPicPr preferRelativeResize="0"/>
          <p:nvPr/>
        </p:nvPicPr>
        <p:blipFill rotWithShape="1">
          <a:blip r:embed="rId10">
            <a:alphaModFix/>
          </a:blip>
          <a:srcRect/>
          <a:stretch/>
        </p:blipFill>
        <p:spPr>
          <a:xfrm>
            <a:off x="7480106" y="5556132"/>
            <a:ext cx="1271477" cy="900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16AD4E03-F164-07E7-6A63-022788E2B4BD}"/>
            </a:ext>
          </a:extLst>
        </p:cNvPr>
        <p:cNvGrpSpPr/>
        <p:nvPr/>
      </p:nvGrpSpPr>
      <p:grpSpPr>
        <a:xfrm>
          <a:off x="0" y="0"/>
          <a:ext cx="0" cy="0"/>
          <a:chOff x="0" y="0"/>
          <a:chExt cx="0" cy="0"/>
        </a:xfrm>
      </p:grpSpPr>
      <p:sp>
        <p:nvSpPr>
          <p:cNvPr id="251" name="Google Shape;251;p8">
            <a:extLst>
              <a:ext uri="{FF2B5EF4-FFF2-40B4-BE49-F238E27FC236}">
                <a16:creationId xmlns:a16="http://schemas.microsoft.com/office/drawing/2014/main" id="{7FC3333D-E24E-26AA-C548-8616914E6B80}"/>
              </a:ext>
            </a:extLst>
          </p:cNvPr>
          <p:cNvSpPr txBox="1">
            <a:spLocks noGrp="1"/>
          </p:cNvSpPr>
          <p:nvPr>
            <p:ph type="body" idx="1"/>
          </p:nvPr>
        </p:nvSpPr>
        <p:spPr>
          <a:xfrm>
            <a:off x="3491343" y="0"/>
            <a:ext cx="8700657" cy="5811771"/>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buNone/>
            </a:pPr>
            <a:endParaRPr lang="en-GB" sz="1800" dirty="0">
              <a:latin typeface="Poppins"/>
              <a:cs typeface="Poppins"/>
              <a:sym typeface="Poppins"/>
            </a:endParaRPr>
          </a:p>
          <a:p>
            <a:pPr marL="285750" indent="-285750">
              <a:lnSpc>
                <a:spcPct val="150000"/>
              </a:lnSpc>
              <a:spcBef>
                <a:spcPts val="0"/>
              </a:spcBef>
            </a:pPr>
            <a:endParaRPr dirty="0"/>
          </a:p>
        </p:txBody>
      </p:sp>
      <p:sp>
        <p:nvSpPr>
          <p:cNvPr id="252" name="Google Shape;252;p8">
            <a:extLst>
              <a:ext uri="{FF2B5EF4-FFF2-40B4-BE49-F238E27FC236}">
                <a16:creationId xmlns:a16="http://schemas.microsoft.com/office/drawing/2014/main" id="{64D65AE8-E0FC-3701-80D5-8525BD7F12E9}"/>
              </a:ext>
            </a:extLst>
          </p:cNvPr>
          <p:cNvSpPr/>
          <p:nvPr/>
        </p:nvSpPr>
        <p:spPr>
          <a:xfrm flipH="1">
            <a:off x="0" y="-29855"/>
            <a:ext cx="3491344" cy="6858000"/>
          </a:xfrm>
          <a:prstGeom prst="rect">
            <a:avLst/>
          </a:prstGeom>
          <a:solidFill>
            <a:srgbClr val="FFE2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8">
            <a:extLst>
              <a:ext uri="{FF2B5EF4-FFF2-40B4-BE49-F238E27FC236}">
                <a16:creationId xmlns:a16="http://schemas.microsoft.com/office/drawing/2014/main" id="{87CDD265-8AE4-E341-2AFF-DB7C85ACDADA}"/>
              </a:ext>
            </a:extLst>
          </p:cNvPr>
          <p:cNvSpPr txBox="1">
            <a:spLocks noGrp="1"/>
          </p:cNvSpPr>
          <p:nvPr>
            <p:ph type="title"/>
          </p:nvPr>
        </p:nvSpPr>
        <p:spPr>
          <a:xfrm>
            <a:off x="258618" y="1476548"/>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D2379"/>
              </a:buClr>
              <a:buSzPts val="3600"/>
              <a:buFont typeface="Poppins SemiBold"/>
              <a:buNone/>
            </a:pPr>
            <a:r>
              <a:rPr lang="en-GB" sz="3600" dirty="0">
                <a:solidFill>
                  <a:srgbClr val="4D2379"/>
                </a:solidFill>
                <a:latin typeface="Poppins SemiBold"/>
                <a:ea typeface="Poppins SemiBold"/>
                <a:cs typeface="Poppins SemiBold"/>
                <a:sym typeface="Poppins SemiBold"/>
              </a:rPr>
              <a:t>Partnership working</a:t>
            </a:r>
            <a:endParaRPr dirty="0"/>
          </a:p>
        </p:txBody>
      </p:sp>
      <p:pic>
        <p:nvPicPr>
          <p:cNvPr id="254" name="Google Shape;254;p8">
            <a:extLst>
              <a:ext uri="{FF2B5EF4-FFF2-40B4-BE49-F238E27FC236}">
                <a16:creationId xmlns:a16="http://schemas.microsoft.com/office/drawing/2014/main" id="{074E08DE-9D44-7765-F5A2-8CD0AE349A4C}"/>
              </a:ext>
            </a:extLst>
          </p:cNvPr>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255" name="Google Shape;255;p8">
            <a:extLst>
              <a:ext uri="{FF2B5EF4-FFF2-40B4-BE49-F238E27FC236}">
                <a16:creationId xmlns:a16="http://schemas.microsoft.com/office/drawing/2014/main" id="{A6AB2E16-9FF5-72C3-6551-520D60643A9C}"/>
              </a:ext>
            </a:extLst>
          </p:cNvPr>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256" name="Google Shape;256;p8">
            <a:extLst>
              <a:ext uri="{FF2B5EF4-FFF2-40B4-BE49-F238E27FC236}">
                <a16:creationId xmlns:a16="http://schemas.microsoft.com/office/drawing/2014/main" id="{2AF84874-8210-D81F-DCF4-646969AA9CB4}"/>
              </a:ext>
            </a:extLst>
          </p:cNvPr>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257" name="Google Shape;257;p8">
            <a:extLst>
              <a:ext uri="{FF2B5EF4-FFF2-40B4-BE49-F238E27FC236}">
                <a16:creationId xmlns:a16="http://schemas.microsoft.com/office/drawing/2014/main" id="{DD8BA006-B9DB-BB6F-3FB4-56A6B7F8EE9B}"/>
              </a:ext>
            </a:extLst>
          </p:cNvPr>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pic>
        <p:nvPicPr>
          <p:cNvPr id="2" name="Picture 1">
            <a:extLst>
              <a:ext uri="{FF2B5EF4-FFF2-40B4-BE49-F238E27FC236}">
                <a16:creationId xmlns:a16="http://schemas.microsoft.com/office/drawing/2014/main" id="{22D158BF-7E04-7786-25C9-DF69520386B9}"/>
              </a:ext>
            </a:extLst>
          </p:cNvPr>
          <p:cNvPicPr>
            <a:picLocks noChangeAspect="1"/>
          </p:cNvPicPr>
          <p:nvPr/>
        </p:nvPicPr>
        <p:blipFill>
          <a:blip r:embed="rId7"/>
          <a:stretch>
            <a:fillRect/>
          </a:stretch>
        </p:blipFill>
        <p:spPr>
          <a:xfrm>
            <a:off x="3613382" y="923998"/>
            <a:ext cx="8456580" cy="4440112"/>
          </a:xfrm>
          <a:prstGeom prst="rect">
            <a:avLst/>
          </a:prstGeom>
        </p:spPr>
      </p:pic>
    </p:spTree>
    <p:extLst>
      <p:ext uri="{BB962C8B-B14F-4D97-AF65-F5344CB8AC3E}">
        <p14:creationId xmlns:p14="http://schemas.microsoft.com/office/powerpoint/2010/main" val="57768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67F74158-1CF0-06CF-3FF0-C534C7A7F622}"/>
            </a:ext>
          </a:extLst>
        </p:cNvPr>
        <p:cNvGrpSpPr/>
        <p:nvPr/>
      </p:nvGrpSpPr>
      <p:grpSpPr>
        <a:xfrm>
          <a:off x="0" y="0"/>
          <a:ext cx="0" cy="0"/>
          <a:chOff x="0" y="0"/>
          <a:chExt cx="0" cy="0"/>
        </a:xfrm>
      </p:grpSpPr>
      <p:sp>
        <p:nvSpPr>
          <p:cNvPr id="251" name="Google Shape;251;p8">
            <a:extLst>
              <a:ext uri="{FF2B5EF4-FFF2-40B4-BE49-F238E27FC236}">
                <a16:creationId xmlns:a16="http://schemas.microsoft.com/office/drawing/2014/main" id="{0F3BF799-1678-6E2C-947F-D8DE52ED9F04}"/>
              </a:ext>
            </a:extLst>
          </p:cNvPr>
          <p:cNvSpPr txBox="1">
            <a:spLocks noGrp="1"/>
          </p:cNvSpPr>
          <p:nvPr>
            <p:ph type="body" idx="1"/>
          </p:nvPr>
        </p:nvSpPr>
        <p:spPr>
          <a:xfrm>
            <a:off x="3491343" y="0"/>
            <a:ext cx="8700657" cy="5811771"/>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buNone/>
            </a:pPr>
            <a:endParaRPr lang="en-GB" sz="1800" dirty="0">
              <a:latin typeface="Poppins"/>
              <a:cs typeface="Poppins"/>
              <a:sym typeface="Poppins"/>
            </a:endParaRPr>
          </a:p>
          <a:p>
            <a:pPr marL="285750" indent="-285750">
              <a:lnSpc>
                <a:spcPct val="150000"/>
              </a:lnSpc>
              <a:spcBef>
                <a:spcPts val="0"/>
              </a:spcBef>
            </a:pPr>
            <a:endParaRPr dirty="0"/>
          </a:p>
        </p:txBody>
      </p:sp>
      <p:sp>
        <p:nvSpPr>
          <p:cNvPr id="252" name="Google Shape;252;p8">
            <a:extLst>
              <a:ext uri="{FF2B5EF4-FFF2-40B4-BE49-F238E27FC236}">
                <a16:creationId xmlns:a16="http://schemas.microsoft.com/office/drawing/2014/main" id="{D94BD62B-DDE7-697D-5DFD-D224258C4676}"/>
              </a:ext>
            </a:extLst>
          </p:cNvPr>
          <p:cNvSpPr/>
          <p:nvPr/>
        </p:nvSpPr>
        <p:spPr>
          <a:xfrm flipH="1">
            <a:off x="0" y="-29855"/>
            <a:ext cx="3491344" cy="6858000"/>
          </a:xfrm>
          <a:prstGeom prst="rect">
            <a:avLst/>
          </a:prstGeom>
          <a:solidFill>
            <a:srgbClr val="FFE2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8">
            <a:extLst>
              <a:ext uri="{FF2B5EF4-FFF2-40B4-BE49-F238E27FC236}">
                <a16:creationId xmlns:a16="http://schemas.microsoft.com/office/drawing/2014/main" id="{C0E19877-101B-11CD-EA80-C1D9730441F6}"/>
              </a:ext>
            </a:extLst>
          </p:cNvPr>
          <p:cNvSpPr txBox="1">
            <a:spLocks noGrp="1"/>
          </p:cNvSpPr>
          <p:nvPr>
            <p:ph type="title"/>
          </p:nvPr>
        </p:nvSpPr>
        <p:spPr>
          <a:xfrm>
            <a:off x="258618" y="1476548"/>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D2379"/>
              </a:buClr>
              <a:buSzPts val="3600"/>
              <a:buFont typeface="Poppins SemiBold"/>
              <a:buNone/>
            </a:pPr>
            <a:r>
              <a:rPr lang="en-GB" sz="3600" dirty="0">
                <a:solidFill>
                  <a:srgbClr val="4D2379"/>
                </a:solidFill>
                <a:latin typeface="Poppins SemiBold"/>
                <a:ea typeface="Poppins SemiBold"/>
                <a:cs typeface="Poppins SemiBold"/>
                <a:sym typeface="Poppins SemiBold"/>
              </a:rPr>
              <a:t>Analytical framework</a:t>
            </a:r>
            <a:endParaRPr dirty="0"/>
          </a:p>
        </p:txBody>
      </p:sp>
      <p:pic>
        <p:nvPicPr>
          <p:cNvPr id="254" name="Google Shape;254;p8">
            <a:extLst>
              <a:ext uri="{FF2B5EF4-FFF2-40B4-BE49-F238E27FC236}">
                <a16:creationId xmlns:a16="http://schemas.microsoft.com/office/drawing/2014/main" id="{4D43416D-53DB-9B42-DECD-53884272F045}"/>
              </a:ext>
            </a:extLst>
          </p:cNvPr>
          <p:cNvPicPr preferRelativeResize="0"/>
          <p:nvPr/>
        </p:nvPicPr>
        <p:blipFill rotWithShape="1">
          <a:blip r:embed="rId3">
            <a:alphaModFix/>
          </a:blip>
          <a:srcRect l="50000" b="59455"/>
          <a:stretch/>
        </p:blipFill>
        <p:spPr>
          <a:xfrm>
            <a:off x="0" y="5590511"/>
            <a:ext cx="1101479" cy="1267489"/>
          </a:xfrm>
          <a:prstGeom prst="rect">
            <a:avLst/>
          </a:prstGeom>
          <a:noFill/>
          <a:ln>
            <a:noFill/>
          </a:ln>
        </p:spPr>
      </p:pic>
      <p:pic>
        <p:nvPicPr>
          <p:cNvPr id="255" name="Google Shape;255;p8">
            <a:extLst>
              <a:ext uri="{FF2B5EF4-FFF2-40B4-BE49-F238E27FC236}">
                <a16:creationId xmlns:a16="http://schemas.microsoft.com/office/drawing/2014/main" id="{18ACC272-39E2-B070-3887-A945ACC5C372}"/>
              </a:ext>
            </a:extLst>
          </p:cNvPr>
          <p:cNvPicPr preferRelativeResize="0"/>
          <p:nvPr/>
        </p:nvPicPr>
        <p:blipFill rotWithShape="1">
          <a:blip r:embed="rId4">
            <a:alphaModFix/>
          </a:blip>
          <a:srcRect l="38575"/>
          <a:stretch/>
        </p:blipFill>
        <p:spPr>
          <a:xfrm>
            <a:off x="-1" y="-26450"/>
            <a:ext cx="1377541" cy="1900896"/>
          </a:xfrm>
          <a:prstGeom prst="rect">
            <a:avLst/>
          </a:prstGeom>
          <a:noFill/>
          <a:ln>
            <a:noFill/>
          </a:ln>
        </p:spPr>
      </p:pic>
      <p:pic>
        <p:nvPicPr>
          <p:cNvPr id="256" name="Google Shape;256;p8">
            <a:extLst>
              <a:ext uri="{FF2B5EF4-FFF2-40B4-BE49-F238E27FC236}">
                <a16:creationId xmlns:a16="http://schemas.microsoft.com/office/drawing/2014/main" id="{C2F397BD-62EE-78FA-EF61-AB7572D1ADA8}"/>
              </a:ext>
            </a:extLst>
          </p:cNvPr>
          <p:cNvPicPr preferRelativeResize="0"/>
          <p:nvPr/>
        </p:nvPicPr>
        <p:blipFill rotWithShape="1">
          <a:blip r:embed="rId5">
            <a:alphaModFix/>
          </a:blip>
          <a:srcRect l="38509" t="49168"/>
          <a:stretch/>
        </p:blipFill>
        <p:spPr>
          <a:xfrm>
            <a:off x="0" y="-26450"/>
            <a:ext cx="1377541" cy="1615952"/>
          </a:xfrm>
          <a:prstGeom prst="rect">
            <a:avLst/>
          </a:prstGeom>
          <a:noFill/>
          <a:ln>
            <a:noFill/>
          </a:ln>
        </p:spPr>
      </p:pic>
      <p:pic>
        <p:nvPicPr>
          <p:cNvPr id="257" name="Google Shape;257;p8">
            <a:extLst>
              <a:ext uri="{FF2B5EF4-FFF2-40B4-BE49-F238E27FC236}">
                <a16:creationId xmlns:a16="http://schemas.microsoft.com/office/drawing/2014/main" id="{A34F4C69-E54B-8084-4BB0-9D3939C4A7EC}"/>
              </a:ext>
            </a:extLst>
          </p:cNvPr>
          <p:cNvPicPr preferRelativeResize="0"/>
          <p:nvPr/>
        </p:nvPicPr>
        <p:blipFill rotWithShape="1">
          <a:blip r:embed="rId6">
            <a:alphaModFix/>
          </a:blip>
          <a:srcRect l="37386" b="62553"/>
          <a:stretch/>
        </p:blipFill>
        <p:spPr>
          <a:xfrm rot="10800000">
            <a:off x="1516858" y="0"/>
            <a:ext cx="1974485" cy="1000918"/>
          </a:xfrm>
          <a:prstGeom prst="rect">
            <a:avLst/>
          </a:prstGeom>
          <a:noFill/>
          <a:ln>
            <a:noFill/>
          </a:ln>
        </p:spPr>
      </p:pic>
      <p:pic>
        <p:nvPicPr>
          <p:cNvPr id="2" name="Picture 1">
            <a:extLst>
              <a:ext uri="{FF2B5EF4-FFF2-40B4-BE49-F238E27FC236}">
                <a16:creationId xmlns:a16="http://schemas.microsoft.com/office/drawing/2014/main" id="{BC3307E9-FF61-683A-5E2A-362D8D5E1090}"/>
              </a:ext>
            </a:extLst>
          </p:cNvPr>
          <p:cNvPicPr>
            <a:picLocks noChangeAspect="1"/>
          </p:cNvPicPr>
          <p:nvPr/>
        </p:nvPicPr>
        <p:blipFill>
          <a:blip r:embed="rId7"/>
          <a:stretch>
            <a:fillRect/>
          </a:stretch>
        </p:blipFill>
        <p:spPr>
          <a:xfrm>
            <a:off x="3491342" y="724830"/>
            <a:ext cx="8700658" cy="5131314"/>
          </a:xfrm>
          <a:prstGeom prst="rect">
            <a:avLst/>
          </a:prstGeom>
        </p:spPr>
      </p:pic>
    </p:spTree>
    <p:extLst>
      <p:ext uri="{BB962C8B-B14F-4D97-AF65-F5344CB8AC3E}">
        <p14:creationId xmlns:p14="http://schemas.microsoft.com/office/powerpoint/2010/main" val="8636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D18126E0-A105-E71A-B879-5C6AE6126D75}"/>
            </a:ext>
          </a:extLst>
        </p:cNvPr>
        <p:cNvGrpSpPr/>
        <p:nvPr/>
      </p:nvGrpSpPr>
      <p:grpSpPr>
        <a:xfrm>
          <a:off x="0" y="0"/>
          <a:ext cx="0" cy="0"/>
          <a:chOff x="0" y="0"/>
          <a:chExt cx="0" cy="0"/>
        </a:xfrm>
      </p:grpSpPr>
      <p:sp>
        <p:nvSpPr>
          <p:cNvPr id="251" name="Google Shape;251;p8">
            <a:extLst>
              <a:ext uri="{FF2B5EF4-FFF2-40B4-BE49-F238E27FC236}">
                <a16:creationId xmlns:a16="http://schemas.microsoft.com/office/drawing/2014/main" id="{CB0006E4-B831-8F44-6EF4-8A2968D40E7C}"/>
              </a:ext>
            </a:extLst>
          </p:cNvPr>
          <p:cNvSpPr txBox="1">
            <a:spLocks noGrp="1"/>
          </p:cNvSpPr>
          <p:nvPr>
            <p:ph type="body" idx="1"/>
          </p:nvPr>
        </p:nvSpPr>
        <p:spPr>
          <a:xfrm>
            <a:off x="3491343" y="0"/>
            <a:ext cx="8700657" cy="5811771"/>
          </a:xfrm>
          <a:prstGeom prst="rect">
            <a:avLst/>
          </a:prstGeom>
          <a:noFill/>
          <a:ln>
            <a:noFill/>
          </a:ln>
        </p:spPr>
        <p:txBody>
          <a:bodyPr spcFirstLastPara="1" wrap="square" lIns="91425" tIns="45700" rIns="91425" bIns="45700" anchor="t" anchorCtr="0">
            <a:noAutofit/>
          </a:bodyPr>
          <a:lstStyle/>
          <a:p>
            <a:pPr marL="0" indent="0">
              <a:lnSpc>
                <a:spcPct val="150000"/>
              </a:lnSpc>
              <a:spcBef>
                <a:spcPts val="0"/>
              </a:spcBef>
              <a:buNone/>
            </a:pPr>
            <a:r>
              <a:rPr lang="en-GB" sz="1800" i="1" dirty="0">
                <a:solidFill>
                  <a:srgbClr val="7030A0"/>
                </a:solidFill>
                <a:latin typeface="Poppins"/>
                <a:ea typeface="Poppins"/>
                <a:cs typeface="Poppins"/>
                <a:sym typeface="Poppins"/>
              </a:rPr>
              <a:t>‘East Sussex has become a hotspot for modelling and expanding asset-based practice and principles, revitalising and cultivating assets and community infrastructure in communities, and instilling a culture of collaboration and learning across the system’</a:t>
            </a:r>
          </a:p>
          <a:p>
            <a:pPr marL="0" indent="0">
              <a:lnSpc>
                <a:spcPct val="150000"/>
              </a:lnSpc>
              <a:spcBef>
                <a:spcPts val="0"/>
              </a:spcBef>
              <a:buNone/>
            </a:pPr>
            <a:endParaRPr lang="en-GB" sz="1800" dirty="0">
              <a:solidFill>
                <a:srgbClr val="FF0000"/>
              </a:solidFill>
              <a:latin typeface="Poppins"/>
              <a:cs typeface="Poppins"/>
              <a:sym typeface="Poppins"/>
            </a:endParaRPr>
          </a:p>
          <a:p>
            <a:pPr marL="342900">
              <a:lnSpc>
                <a:spcPct val="100000"/>
              </a:lnSpc>
              <a:spcBef>
                <a:spcPts val="0"/>
              </a:spcBef>
              <a:buFont typeface="+mj-lt"/>
              <a:buAutoNum type="arabicPeriod"/>
            </a:pPr>
            <a:r>
              <a:rPr lang="en-GB" sz="1800" dirty="0">
                <a:solidFill>
                  <a:schemeClr val="tx1"/>
                </a:solidFill>
                <a:latin typeface="Poppins"/>
                <a:cs typeface="Poppins"/>
                <a:sym typeface="Poppins"/>
              </a:rPr>
              <a:t>Improvements in </a:t>
            </a:r>
            <a:r>
              <a:rPr lang="en-GB" sz="1800" b="1" dirty="0">
                <a:solidFill>
                  <a:schemeClr val="tx1"/>
                </a:solidFill>
                <a:latin typeface="Poppins"/>
                <a:cs typeface="Poppins"/>
                <a:sym typeface="Poppins"/>
              </a:rPr>
              <a:t>individual wellbeing </a:t>
            </a:r>
            <a:r>
              <a:rPr lang="en-GB" sz="1800" dirty="0">
                <a:solidFill>
                  <a:schemeClr val="tx1"/>
                </a:solidFill>
                <a:latin typeface="Poppins"/>
                <a:cs typeface="Poppins"/>
                <a:sym typeface="Poppins"/>
              </a:rPr>
              <a:t>(often transformational) </a:t>
            </a:r>
          </a:p>
          <a:p>
            <a:pPr marL="342900">
              <a:lnSpc>
                <a:spcPct val="100000"/>
              </a:lnSpc>
              <a:spcBef>
                <a:spcPts val="0"/>
              </a:spcBef>
              <a:buFont typeface="+mj-lt"/>
              <a:buAutoNum type="arabicPeriod"/>
            </a:pPr>
            <a:endParaRPr lang="en-GB" sz="1800" dirty="0">
              <a:solidFill>
                <a:schemeClr val="tx1"/>
              </a:solidFill>
              <a:latin typeface="Poppins"/>
              <a:cs typeface="Poppins"/>
              <a:sym typeface="Poppins"/>
            </a:endParaRPr>
          </a:p>
          <a:p>
            <a:pPr marL="342900">
              <a:lnSpc>
                <a:spcPct val="100000"/>
              </a:lnSpc>
              <a:spcBef>
                <a:spcPts val="0"/>
              </a:spcBef>
              <a:buFont typeface="+mj-lt"/>
              <a:buAutoNum type="arabicPeriod"/>
            </a:pPr>
            <a:r>
              <a:rPr lang="en-GB" sz="1800" dirty="0">
                <a:solidFill>
                  <a:schemeClr val="tx1"/>
                </a:solidFill>
                <a:latin typeface="Poppins"/>
                <a:cs typeface="Poppins"/>
                <a:sym typeface="Poppins"/>
              </a:rPr>
              <a:t> </a:t>
            </a:r>
            <a:r>
              <a:rPr lang="en-GB" sz="1800" b="1" dirty="0">
                <a:solidFill>
                  <a:schemeClr val="tx1"/>
                </a:solidFill>
                <a:latin typeface="Poppins"/>
                <a:cs typeface="Poppins"/>
                <a:sym typeface="Poppins"/>
              </a:rPr>
              <a:t>Thicker social capital</a:t>
            </a:r>
            <a:r>
              <a:rPr lang="en-GB" sz="1800" dirty="0">
                <a:solidFill>
                  <a:schemeClr val="tx1"/>
                </a:solidFill>
                <a:latin typeface="Poppins"/>
                <a:cs typeface="Poppins"/>
                <a:sym typeface="Poppins"/>
              </a:rPr>
              <a:t> (strong levels of social connections characterized by high levels of trust, cooperation, and shared values).</a:t>
            </a:r>
          </a:p>
          <a:p>
            <a:pPr marL="342900">
              <a:lnSpc>
                <a:spcPct val="100000"/>
              </a:lnSpc>
              <a:spcBef>
                <a:spcPts val="0"/>
              </a:spcBef>
              <a:buFont typeface="+mj-lt"/>
              <a:buAutoNum type="arabicPeriod"/>
            </a:pPr>
            <a:endParaRPr lang="en-GB" sz="1800" dirty="0">
              <a:solidFill>
                <a:schemeClr val="tx1"/>
              </a:solidFill>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People gaining </a:t>
            </a:r>
            <a:r>
              <a:rPr lang="en-GB" sz="1800" b="1" dirty="0">
                <a:latin typeface="Poppins"/>
                <a:cs typeface="Poppins"/>
                <a:sym typeface="Poppins"/>
                <a:hlinkClick r:id="rId3"/>
              </a:rPr>
              <a:t>confidence, capability, and control </a:t>
            </a:r>
            <a:r>
              <a:rPr lang="en-GB" sz="1800" dirty="0">
                <a:latin typeface="Poppins"/>
                <a:cs typeface="Poppins"/>
                <a:sym typeface="Poppins"/>
              </a:rPr>
              <a:t>over their lives.</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 </a:t>
            </a:r>
            <a:r>
              <a:rPr lang="en-GB" sz="1800" b="1" dirty="0">
                <a:latin typeface="Poppins"/>
                <a:cs typeface="Poppins"/>
                <a:sym typeface="Poppins"/>
              </a:rPr>
              <a:t>More collaboration</a:t>
            </a:r>
            <a:r>
              <a:rPr lang="en-GB" sz="1800" dirty="0">
                <a:latin typeface="Poppins"/>
                <a:cs typeface="Poppins"/>
                <a:sym typeface="Poppins"/>
              </a:rPr>
              <a:t> - cross-pollination, linking across, and sharing of resources between groups.</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Improved </a:t>
            </a:r>
            <a:r>
              <a:rPr lang="en-GB" sz="1800" b="1" dirty="0">
                <a:latin typeface="Poppins"/>
                <a:cs typeface="Poppins"/>
                <a:sym typeface="Poppins"/>
                <a:hlinkClick r:id="rId4"/>
              </a:rPr>
              <a:t>community spirit</a:t>
            </a:r>
            <a:r>
              <a:rPr lang="en-GB" sz="1800" dirty="0">
                <a:latin typeface="Poppins"/>
                <a:cs typeface="Poppins"/>
                <a:sym typeface="Poppins"/>
                <a:hlinkClick r:id="rId4"/>
              </a:rPr>
              <a:t> </a:t>
            </a:r>
            <a:r>
              <a:rPr lang="en-GB" sz="1800" dirty="0">
                <a:latin typeface="Poppins"/>
                <a:cs typeface="Poppins"/>
                <a:sym typeface="Poppins"/>
              </a:rPr>
              <a:t>(the feelings of connection and belonging to a community and the ability to come together to improve wellbeing for everybody.) </a:t>
            </a: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dirty="0"/>
          </a:p>
        </p:txBody>
      </p:sp>
      <p:sp>
        <p:nvSpPr>
          <p:cNvPr id="252" name="Google Shape;252;p8">
            <a:extLst>
              <a:ext uri="{FF2B5EF4-FFF2-40B4-BE49-F238E27FC236}">
                <a16:creationId xmlns:a16="http://schemas.microsoft.com/office/drawing/2014/main" id="{0999865C-9AB9-A9B6-BDF8-0A3143914C6B}"/>
              </a:ext>
            </a:extLst>
          </p:cNvPr>
          <p:cNvSpPr/>
          <p:nvPr/>
        </p:nvSpPr>
        <p:spPr>
          <a:xfrm flipH="1">
            <a:off x="0" y="-29855"/>
            <a:ext cx="3491344" cy="6858000"/>
          </a:xfrm>
          <a:prstGeom prst="rect">
            <a:avLst/>
          </a:prstGeom>
          <a:solidFill>
            <a:srgbClr val="FFE2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8">
            <a:extLst>
              <a:ext uri="{FF2B5EF4-FFF2-40B4-BE49-F238E27FC236}">
                <a16:creationId xmlns:a16="http://schemas.microsoft.com/office/drawing/2014/main" id="{742ACF50-B365-0AF4-A36E-901D979AD60F}"/>
              </a:ext>
            </a:extLst>
          </p:cNvPr>
          <p:cNvSpPr txBox="1">
            <a:spLocks noGrp="1"/>
          </p:cNvSpPr>
          <p:nvPr>
            <p:ph type="title"/>
          </p:nvPr>
        </p:nvSpPr>
        <p:spPr>
          <a:xfrm>
            <a:off x="258618" y="1476548"/>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D2379"/>
              </a:buClr>
              <a:buSzPts val="3600"/>
              <a:buFont typeface="Poppins SemiBold"/>
              <a:buNone/>
            </a:pPr>
            <a:r>
              <a:rPr lang="en-GB" sz="3600" dirty="0">
                <a:solidFill>
                  <a:srgbClr val="4D2379"/>
                </a:solidFill>
                <a:latin typeface="Poppins SemiBold"/>
                <a:ea typeface="Poppins SemiBold"/>
                <a:cs typeface="Poppins SemiBold"/>
                <a:sym typeface="Poppins SemiBold"/>
              </a:rPr>
              <a:t>What we have seen the most of</a:t>
            </a:r>
            <a:endParaRPr dirty="0"/>
          </a:p>
        </p:txBody>
      </p:sp>
      <p:pic>
        <p:nvPicPr>
          <p:cNvPr id="254" name="Google Shape;254;p8">
            <a:extLst>
              <a:ext uri="{FF2B5EF4-FFF2-40B4-BE49-F238E27FC236}">
                <a16:creationId xmlns:a16="http://schemas.microsoft.com/office/drawing/2014/main" id="{7160645E-AD47-2DCE-B654-B46C83A057D1}"/>
              </a:ext>
            </a:extLst>
          </p:cNvPr>
          <p:cNvPicPr preferRelativeResize="0"/>
          <p:nvPr/>
        </p:nvPicPr>
        <p:blipFill rotWithShape="1">
          <a:blip r:embed="rId5">
            <a:alphaModFix/>
          </a:blip>
          <a:srcRect l="50000" b="59455"/>
          <a:stretch/>
        </p:blipFill>
        <p:spPr>
          <a:xfrm>
            <a:off x="0" y="5590511"/>
            <a:ext cx="1101479" cy="1267489"/>
          </a:xfrm>
          <a:prstGeom prst="rect">
            <a:avLst/>
          </a:prstGeom>
          <a:noFill/>
          <a:ln>
            <a:noFill/>
          </a:ln>
        </p:spPr>
      </p:pic>
      <p:pic>
        <p:nvPicPr>
          <p:cNvPr id="255" name="Google Shape;255;p8">
            <a:extLst>
              <a:ext uri="{FF2B5EF4-FFF2-40B4-BE49-F238E27FC236}">
                <a16:creationId xmlns:a16="http://schemas.microsoft.com/office/drawing/2014/main" id="{AD0508FB-2268-C8C1-E19E-5CBBAF2540C8}"/>
              </a:ext>
            </a:extLst>
          </p:cNvPr>
          <p:cNvPicPr preferRelativeResize="0"/>
          <p:nvPr/>
        </p:nvPicPr>
        <p:blipFill rotWithShape="1">
          <a:blip r:embed="rId6">
            <a:alphaModFix/>
          </a:blip>
          <a:srcRect l="38575"/>
          <a:stretch/>
        </p:blipFill>
        <p:spPr>
          <a:xfrm>
            <a:off x="-1" y="-26450"/>
            <a:ext cx="1377541" cy="1900896"/>
          </a:xfrm>
          <a:prstGeom prst="rect">
            <a:avLst/>
          </a:prstGeom>
          <a:noFill/>
          <a:ln>
            <a:noFill/>
          </a:ln>
        </p:spPr>
      </p:pic>
      <p:pic>
        <p:nvPicPr>
          <p:cNvPr id="256" name="Google Shape;256;p8">
            <a:extLst>
              <a:ext uri="{FF2B5EF4-FFF2-40B4-BE49-F238E27FC236}">
                <a16:creationId xmlns:a16="http://schemas.microsoft.com/office/drawing/2014/main" id="{CEE95E38-1464-3D18-9913-B5AD12DB1E28}"/>
              </a:ext>
            </a:extLst>
          </p:cNvPr>
          <p:cNvPicPr preferRelativeResize="0"/>
          <p:nvPr/>
        </p:nvPicPr>
        <p:blipFill rotWithShape="1">
          <a:blip r:embed="rId7">
            <a:alphaModFix/>
          </a:blip>
          <a:srcRect l="38509" t="49168"/>
          <a:stretch/>
        </p:blipFill>
        <p:spPr>
          <a:xfrm>
            <a:off x="0" y="-26450"/>
            <a:ext cx="1377541" cy="1615952"/>
          </a:xfrm>
          <a:prstGeom prst="rect">
            <a:avLst/>
          </a:prstGeom>
          <a:noFill/>
          <a:ln>
            <a:noFill/>
          </a:ln>
        </p:spPr>
      </p:pic>
      <p:pic>
        <p:nvPicPr>
          <p:cNvPr id="257" name="Google Shape;257;p8">
            <a:extLst>
              <a:ext uri="{FF2B5EF4-FFF2-40B4-BE49-F238E27FC236}">
                <a16:creationId xmlns:a16="http://schemas.microsoft.com/office/drawing/2014/main" id="{D5B616E7-9DDC-CB8F-3EE2-48B3B4F99BE1}"/>
              </a:ext>
            </a:extLst>
          </p:cNvPr>
          <p:cNvPicPr preferRelativeResize="0"/>
          <p:nvPr/>
        </p:nvPicPr>
        <p:blipFill rotWithShape="1">
          <a:blip r:embed="rId8">
            <a:alphaModFix/>
          </a:blip>
          <a:srcRect l="37386" b="62553"/>
          <a:stretch/>
        </p:blipFill>
        <p:spPr>
          <a:xfrm rot="10800000">
            <a:off x="1516858" y="0"/>
            <a:ext cx="1974485" cy="1000918"/>
          </a:xfrm>
          <a:prstGeom prst="rect">
            <a:avLst/>
          </a:prstGeom>
          <a:noFill/>
          <a:ln>
            <a:noFill/>
          </a:ln>
        </p:spPr>
      </p:pic>
    </p:spTree>
    <p:extLst>
      <p:ext uri="{BB962C8B-B14F-4D97-AF65-F5344CB8AC3E}">
        <p14:creationId xmlns:p14="http://schemas.microsoft.com/office/powerpoint/2010/main" val="262188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1">
          <a:extLst>
            <a:ext uri="{FF2B5EF4-FFF2-40B4-BE49-F238E27FC236}">
              <a16:creationId xmlns:a16="http://schemas.microsoft.com/office/drawing/2014/main" id="{E78E0015-F2AD-010A-F3AB-DE98A36C60F6}"/>
            </a:ext>
          </a:extLst>
        </p:cNvPr>
        <p:cNvGrpSpPr/>
        <p:nvPr/>
      </p:nvGrpSpPr>
      <p:grpSpPr>
        <a:xfrm>
          <a:off x="0" y="0"/>
          <a:ext cx="0" cy="0"/>
          <a:chOff x="0" y="0"/>
          <a:chExt cx="0" cy="0"/>
        </a:xfrm>
      </p:grpSpPr>
      <p:sp>
        <p:nvSpPr>
          <p:cNvPr id="262" name="Google Shape;262;p9">
            <a:extLst>
              <a:ext uri="{FF2B5EF4-FFF2-40B4-BE49-F238E27FC236}">
                <a16:creationId xmlns:a16="http://schemas.microsoft.com/office/drawing/2014/main" id="{10D4C247-5FD5-1DDE-C294-7A34238A8B13}"/>
              </a:ext>
            </a:extLst>
          </p:cNvPr>
          <p:cNvSpPr txBox="1">
            <a:spLocks noGrp="1"/>
          </p:cNvSpPr>
          <p:nvPr>
            <p:ph type="body" idx="1"/>
          </p:nvPr>
        </p:nvSpPr>
        <p:spPr>
          <a:xfrm>
            <a:off x="3491343" y="0"/>
            <a:ext cx="8700656" cy="6858000"/>
          </a:xfrm>
          <a:prstGeom prst="rect">
            <a:avLst/>
          </a:prstGeom>
          <a:noFill/>
          <a:ln>
            <a:noFill/>
          </a:ln>
        </p:spPr>
        <p:txBody>
          <a:bodyPr spcFirstLastPara="1" wrap="square" lIns="91425" tIns="45700" rIns="91425" bIns="45700" anchor="t" anchorCtr="0">
            <a:noAutofit/>
          </a:bodyPr>
          <a:lstStyle/>
          <a:p>
            <a:pPr marL="0" indent="0">
              <a:lnSpc>
                <a:spcPct val="100000"/>
              </a:lnSpc>
              <a:spcBef>
                <a:spcPts val="0"/>
              </a:spcBef>
              <a:buNone/>
            </a:pPr>
            <a:endParaRPr lang="en-GB" sz="1800" dirty="0">
              <a:latin typeface="Poppins"/>
              <a:cs typeface="Poppins"/>
              <a:sym typeface="Poppins"/>
            </a:endParaRP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Examples in which connections between diverse and dissimilar groups resulted in improved understanding. </a:t>
            </a:r>
            <a:r>
              <a:rPr lang="en-GB" sz="1800" b="1" dirty="0">
                <a:latin typeface="Poppins"/>
                <a:cs typeface="Poppins"/>
                <a:sym typeface="Poppins"/>
              </a:rPr>
              <a:t>Less </a:t>
            </a:r>
            <a:r>
              <a:rPr lang="en-GB" sz="1800" b="1" dirty="0">
                <a:latin typeface="Poppins"/>
                <a:cs typeface="Poppins"/>
                <a:sym typeface="Poppins"/>
                <a:hlinkClick r:id="rId3"/>
              </a:rPr>
              <a:t>‘bridging’ social capital </a:t>
            </a:r>
            <a:r>
              <a:rPr lang="en-GB" sz="1800" dirty="0">
                <a:latin typeface="Poppins"/>
                <a:cs typeface="Poppins"/>
                <a:sym typeface="Poppins"/>
              </a:rPr>
              <a:t>was seen with the majority of examples showing less mixing across groups.</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Generative interactions between </a:t>
            </a:r>
            <a:r>
              <a:rPr lang="en-GB" sz="1800" dirty="0" err="1">
                <a:latin typeface="Poppins"/>
                <a:cs typeface="Poppins"/>
                <a:sym typeface="Poppins"/>
              </a:rPr>
              <a:t>MiH</a:t>
            </a:r>
            <a:r>
              <a:rPr lang="en-GB" sz="1800" dirty="0">
                <a:latin typeface="Poppins"/>
                <a:cs typeface="Poppins"/>
                <a:sym typeface="Poppins"/>
              </a:rPr>
              <a:t> activities and ‘higher levels of the </a:t>
            </a:r>
            <a:r>
              <a:rPr lang="en-GB" sz="1800" dirty="0">
                <a:solidFill>
                  <a:schemeClr val="tx1"/>
                </a:solidFill>
                <a:latin typeface="Poppins"/>
                <a:cs typeface="Poppins"/>
                <a:sym typeface="Poppins"/>
              </a:rPr>
              <a:t>system’.  Albeit this is </a:t>
            </a:r>
            <a:r>
              <a:rPr lang="en-GB" sz="1800" b="1" dirty="0">
                <a:solidFill>
                  <a:schemeClr val="tx1"/>
                </a:solidFill>
                <a:latin typeface="Poppins"/>
                <a:cs typeface="Poppins"/>
                <a:sym typeface="Poppins"/>
              </a:rPr>
              <a:t>through piecemeal engagement</a:t>
            </a:r>
            <a:r>
              <a:rPr lang="en-GB" sz="1800" dirty="0">
                <a:solidFill>
                  <a:schemeClr val="tx1"/>
                </a:solidFill>
                <a:latin typeface="Poppins"/>
                <a:cs typeface="Poppins"/>
                <a:sym typeface="Poppins"/>
              </a:rPr>
              <a:t> and does not appear to extend all the way to joint problem solving between communities and services.</a:t>
            </a:r>
          </a:p>
          <a:p>
            <a:pPr marL="342900">
              <a:lnSpc>
                <a:spcPct val="100000"/>
              </a:lnSpc>
              <a:spcBef>
                <a:spcPts val="0"/>
              </a:spcBef>
              <a:buFont typeface="+mj-lt"/>
              <a:buAutoNum type="arabicPeriod"/>
            </a:pPr>
            <a:endParaRPr lang="en-GB" sz="1800" dirty="0">
              <a:solidFill>
                <a:schemeClr val="tx1"/>
              </a:solidFill>
              <a:latin typeface="Poppins"/>
              <a:cs typeface="Poppins"/>
              <a:sym typeface="Poppins"/>
            </a:endParaRPr>
          </a:p>
          <a:p>
            <a:pPr marL="342900">
              <a:lnSpc>
                <a:spcPct val="100000"/>
              </a:lnSpc>
              <a:spcBef>
                <a:spcPts val="0"/>
              </a:spcBef>
              <a:buFont typeface="+mj-lt"/>
              <a:buAutoNum type="arabicPeriod"/>
            </a:pPr>
            <a:r>
              <a:rPr lang="en-GB" sz="1800" dirty="0">
                <a:solidFill>
                  <a:schemeClr val="tx1"/>
                </a:solidFill>
                <a:latin typeface="Poppins"/>
                <a:cs typeface="Poppins"/>
                <a:sym typeface="Poppins"/>
              </a:rPr>
              <a:t>Clear strategies for influencing </a:t>
            </a:r>
            <a:r>
              <a:rPr lang="en-GB" sz="1800" b="1" dirty="0">
                <a:solidFill>
                  <a:schemeClr val="tx1"/>
                </a:solidFill>
                <a:latin typeface="Poppins"/>
                <a:cs typeface="Poppins"/>
                <a:sym typeface="Poppins"/>
              </a:rPr>
              <a:t>wider systems change</a:t>
            </a:r>
            <a:r>
              <a:rPr lang="en-GB" sz="1800" dirty="0">
                <a:solidFill>
                  <a:schemeClr val="tx1"/>
                </a:solidFill>
                <a:latin typeface="Poppins"/>
                <a:cs typeface="Poppins"/>
                <a:sym typeface="Poppins"/>
              </a:rPr>
              <a:t> in a notable way was not seen during the programme.</a:t>
            </a:r>
          </a:p>
          <a:p>
            <a:pPr marL="342900">
              <a:lnSpc>
                <a:spcPct val="100000"/>
              </a:lnSpc>
              <a:spcBef>
                <a:spcPts val="0"/>
              </a:spcBef>
              <a:buFont typeface="+mj-lt"/>
              <a:buAutoNum type="arabicPeriod"/>
            </a:pPr>
            <a:endParaRPr lang="en-GB" sz="1800" dirty="0">
              <a:solidFill>
                <a:schemeClr val="tx1"/>
              </a:solidFill>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There was only limited anecdotal reference in evidence </a:t>
            </a:r>
            <a:r>
              <a:rPr lang="en-GB" sz="1800" b="1" dirty="0">
                <a:latin typeface="Poppins"/>
                <a:cs typeface="Poppins"/>
                <a:sym typeface="Poppins"/>
              </a:rPr>
              <a:t>reduced need for services</a:t>
            </a:r>
            <a:r>
              <a:rPr lang="en-GB" sz="1800" dirty="0">
                <a:latin typeface="Poppins"/>
                <a:cs typeface="Poppins"/>
                <a:sym typeface="Poppins"/>
              </a:rPr>
              <a:t> -  people feeling less of a need to engage with statutory services, such as GPs, as these are replaced with community-based support.</a:t>
            </a:r>
          </a:p>
          <a:p>
            <a:pPr marL="342900">
              <a:lnSpc>
                <a:spcPct val="100000"/>
              </a:lnSpc>
              <a:spcBef>
                <a:spcPts val="0"/>
              </a:spcBef>
              <a:buFont typeface="+mj-lt"/>
              <a:buAutoNum type="arabicPeriod"/>
            </a:pPr>
            <a:endParaRPr lang="en-GB" sz="1800" dirty="0">
              <a:latin typeface="Poppins"/>
              <a:cs typeface="Poppins"/>
              <a:sym typeface="Poppins"/>
            </a:endParaRPr>
          </a:p>
          <a:p>
            <a:pPr marL="342900">
              <a:lnSpc>
                <a:spcPct val="100000"/>
              </a:lnSpc>
              <a:spcBef>
                <a:spcPts val="0"/>
              </a:spcBef>
              <a:buFont typeface="+mj-lt"/>
              <a:buAutoNum type="arabicPeriod"/>
            </a:pPr>
            <a:r>
              <a:rPr lang="en-GB" sz="1800" dirty="0">
                <a:latin typeface="Poppins"/>
                <a:cs typeface="Poppins"/>
                <a:sym typeface="Poppins"/>
              </a:rPr>
              <a:t>Whilst the conditions for this was found to be created (identification of shared experience and creation of shared narratives), evidence of </a:t>
            </a:r>
            <a:r>
              <a:rPr lang="en-GB" sz="1800" b="1" dirty="0">
                <a:latin typeface="Poppins"/>
                <a:cs typeface="Poppins"/>
                <a:sym typeface="Poppins"/>
              </a:rPr>
              <a:t>collective voice </a:t>
            </a:r>
            <a:r>
              <a:rPr lang="en-GB" sz="1800" dirty="0">
                <a:latin typeface="Poppins"/>
                <a:cs typeface="Poppins"/>
                <a:sym typeface="Poppins"/>
              </a:rPr>
              <a:t>at a neighbourhood level was limited.</a:t>
            </a:r>
          </a:p>
          <a:p>
            <a:pPr marL="285750" indent="-285750">
              <a:lnSpc>
                <a:spcPct val="100000"/>
              </a:lnSpc>
              <a:spcBef>
                <a:spcPts val="0"/>
              </a:spcBef>
            </a:pPr>
            <a:endParaRPr lang="en-GB" sz="1800" dirty="0">
              <a:latin typeface="Poppins"/>
              <a:cs typeface="Poppins"/>
              <a:sym typeface="Poppins"/>
            </a:endParaRPr>
          </a:p>
          <a:p>
            <a:pPr marL="285750" indent="-285750">
              <a:lnSpc>
                <a:spcPct val="100000"/>
              </a:lnSpc>
              <a:spcBef>
                <a:spcPts val="0"/>
              </a:spcBef>
            </a:pPr>
            <a:endParaRPr lang="en-GB" sz="1800" dirty="0">
              <a:latin typeface="Poppins"/>
              <a:cs typeface="Poppins"/>
              <a:sym typeface="Poppins"/>
            </a:endParaRPr>
          </a:p>
          <a:p>
            <a:pPr marL="285750" indent="-285750">
              <a:lnSpc>
                <a:spcPct val="100000"/>
              </a:lnSpc>
              <a:spcBef>
                <a:spcPts val="0"/>
              </a:spcBef>
            </a:pPr>
            <a:endParaRPr lang="en-GB" sz="18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lang="en-GB" sz="1800" dirty="0">
              <a:latin typeface="Poppins"/>
              <a:cs typeface="Poppins"/>
              <a:sym typeface="Poppins"/>
            </a:endParaRPr>
          </a:p>
          <a:p>
            <a:pPr marL="285750" indent="-285750">
              <a:lnSpc>
                <a:spcPct val="150000"/>
              </a:lnSpc>
              <a:spcBef>
                <a:spcPts val="0"/>
              </a:spcBef>
            </a:pPr>
            <a:endParaRPr dirty="0"/>
          </a:p>
        </p:txBody>
      </p:sp>
      <p:sp>
        <p:nvSpPr>
          <p:cNvPr id="263" name="Google Shape;263;p9">
            <a:extLst>
              <a:ext uri="{FF2B5EF4-FFF2-40B4-BE49-F238E27FC236}">
                <a16:creationId xmlns:a16="http://schemas.microsoft.com/office/drawing/2014/main" id="{F7656CBC-15AA-CE56-8A64-DDFD188ED3E4}"/>
              </a:ext>
            </a:extLst>
          </p:cNvPr>
          <p:cNvSpPr/>
          <p:nvPr/>
        </p:nvSpPr>
        <p:spPr>
          <a:xfrm flipH="1">
            <a:off x="1" y="0"/>
            <a:ext cx="3491344" cy="6858000"/>
          </a:xfrm>
          <a:prstGeom prst="rect">
            <a:avLst/>
          </a:prstGeom>
          <a:solidFill>
            <a:srgbClr val="FFE2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9">
            <a:extLst>
              <a:ext uri="{FF2B5EF4-FFF2-40B4-BE49-F238E27FC236}">
                <a16:creationId xmlns:a16="http://schemas.microsoft.com/office/drawing/2014/main" id="{3EEEA9C4-445C-3CDD-0C5B-C6C25E3EB889}"/>
              </a:ext>
            </a:extLst>
          </p:cNvPr>
          <p:cNvSpPr txBox="1">
            <a:spLocks noGrp="1"/>
          </p:cNvSpPr>
          <p:nvPr>
            <p:ph type="title"/>
          </p:nvPr>
        </p:nvSpPr>
        <p:spPr>
          <a:xfrm>
            <a:off x="517236" y="1476549"/>
            <a:ext cx="2974108" cy="390490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D2379"/>
              </a:buClr>
              <a:buSzPts val="3600"/>
              <a:buFont typeface="Poppins SemiBold"/>
              <a:buNone/>
            </a:pPr>
            <a:r>
              <a:rPr lang="en-GB" sz="3600" dirty="0">
                <a:solidFill>
                  <a:srgbClr val="4D2379"/>
                </a:solidFill>
                <a:latin typeface="Poppins SemiBold"/>
                <a:ea typeface="Poppins SemiBold"/>
                <a:cs typeface="Poppins SemiBold"/>
                <a:sym typeface="Poppins SemiBold"/>
              </a:rPr>
              <a:t>What have we seen less of</a:t>
            </a:r>
            <a:endParaRPr dirty="0"/>
          </a:p>
        </p:txBody>
      </p:sp>
      <p:pic>
        <p:nvPicPr>
          <p:cNvPr id="265" name="Google Shape;265;p9">
            <a:extLst>
              <a:ext uri="{FF2B5EF4-FFF2-40B4-BE49-F238E27FC236}">
                <a16:creationId xmlns:a16="http://schemas.microsoft.com/office/drawing/2014/main" id="{331FC02C-0CA6-1487-813A-21D880E69385}"/>
              </a:ext>
            </a:extLst>
          </p:cNvPr>
          <p:cNvPicPr preferRelativeResize="0"/>
          <p:nvPr/>
        </p:nvPicPr>
        <p:blipFill rotWithShape="1">
          <a:blip r:embed="rId4">
            <a:alphaModFix/>
          </a:blip>
          <a:srcRect l="50000" b="59455"/>
          <a:stretch/>
        </p:blipFill>
        <p:spPr>
          <a:xfrm>
            <a:off x="0" y="5590511"/>
            <a:ext cx="1101479" cy="1267489"/>
          </a:xfrm>
          <a:prstGeom prst="rect">
            <a:avLst/>
          </a:prstGeom>
          <a:noFill/>
          <a:ln>
            <a:noFill/>
          </a:ln>
        </p:spPr>
      </p:pic>
      <p:pic>
        <p:nvPicPr>
          <p:cNvPr id="266" name="Google Shape;266;p9">
            <a:extLst>
              <a:ext uri="{FF2B5EF4-FFF2-40B4-BE49-F238E27FC236}">
                <a16:creationId xmlns:a16="http://schemas.microsoft.com/office/drawing/2014/main" id="{0A4B5E07-9859-52EC-46A8-8AF9654B9FFC}"/>
              </a:ext>
            </a:extLst>
          </p:cNvPr>
          <p:cNvPicPr preferRelativeResize="0"/>
          <p:nvPr/>
        </p:nvPicPr>
        <p:blipFill rotWithShape="1">
          <a:blip r:embed="rId5">
            <a:alphaModFix/>
          </a:blip>
          <a:srcRect l="38575"/>
          <a:stretch/>
        </p:blipFill>
        <p:spPr>
          <a:xfrm>
            <a:off x="-1" y="-26450"/>
            <a:ext cx="1377541" cy="1900896"/>
          </a:xfrm>
          <a:prstGeom prst="rect">
            <a:avLst/>
          </a:prstGeom>
          <a:noFill/>
          <a:ln>
            <a:noFill/>
          </a:ln>
        </p:spPr>
      </p:pic>
      <p:pic>
        <p:nvPicPr>
          <p:cNvPr id="267" name="Google Shape;267;p9">
            <a:extLst>
              <a:ext uri="{FF2B5EF4-FFF2-40B4-BE49-F238E27FC236}">
                <a16:creationId xmlns:a16="http://schemas.microsoft.com/office/drawing/2014/main" id="{B48D36C9-0540-5515-0B2C-FC1F2E75F791}"/>
              </a:ext>
            </a:extLst>
          </p:cNvPr>
          <p:cNvPicPr preferRelativeResize="0"/>
          <p:nvPr/>
        </p:nvPicPr>
        <p:blipFill rotWithShape="1">
          <a:blip r:embed="rId6">
            <a:alphaModFix/>
          </a:blip>
          <a:srcRect l="38509" t="49168"/>
          <a:stretch/>
        </p:blipFill>
        <p:spPr>
          <a:xfrm>
            <a:off x="0" y="-26450"/>
            <a:ext cx="1377541" cy="1615952"/>
          </a:xfrm>
          <a:prstGeom prst="rect">
            <a:avLst/>
          </a:prstGeom>
          <a:noFill/>
          <a:ln>
            <a:noFill/>
          </a:ln>
        </p:spPr>
      </p:pic>
      <p:pic>
        <p:nvPicPr>
          <p:cNvPr id="268" name="Google Shape;268;p9">
            <a:extLst>
              <a:ext uri="{FF2B5EF4-FFF2-40B4-BE49-F238E27FC236}">
                <a16:creationId xmlns:a16="http://schemas.microsoft.com/office/drawing/2014/main" id="{1AB6F8C6-C131-3D91-215B-52847B8289AD}"/>
              </a:ext>
            </a:extLst>
          </p:cNvPr>
          <p:cNvPicPr preferRelativeResize="0"/>
          <p:nvPr/>
        </p:nvPicPr>
        <p:blipFill rotWithShape="1">
          <a:blip r:embed="rId7">
            <a:alphaModFix/>
          </a:blip>
          <a:srcRect l="37386" b="62553"/>
          <a:stretch/>
        </p:blipFill>
        <p:spPr>
          <a:xfrm rot="10800000">
            <a:off x="1516858" y="0"/>
            <a:ext cx="1974485" cy="1000918"/>
          </a:xfrm>
          <a:prstGeom prst="rect">
            <a:avLst/>
          </a:prstGeom>
          <a:noFill/>
          <a:ln>
            <a:noFill/>
          </a:ln>
        </p:spPr>
      </p:pic>
    </p:spTree>
    <p:extLst>
      <p:ext uri="{BB962C8B-B14F-4D97-AF65-F5344CB8AC3E}">
        <p14:creationId xmlns:p14="http://schemas.microsoft.com/office/powerpoint/2010/main" val="247262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3689</TotalTime>
  <Words>2271</Words>
  <Application>Microsoft Office PowerPoint</Application>
  <PresentationFormat>Widescreen</PresentationFormat>
  <Paragraphs>183</Paragraphs>
  <Slides>23</Slides>
  <Notes>23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Poppins ExtraBold</vt:lpstr>
      <vt:lpstr>Calibri</vt:lpstr>
      <vt:lpstr>Wingdings</vt:lpstr>
      <vt:lpstr>Poppins</vt:lpstr>
      <vt:lpstr>Arial</vt:lpstr>
      <vt:lpstr>Poppins SemiBold</vt:lpstr>
      <vt:lpstr>Office Theme</vt:lpstr>
      <vt:lpstr>Office Theme</vt:lpstr>
      <vt:lpstr>PowerPoint Presentation</vt:lpstr>
      <vt:lpstr>What we wanted to see</vt:lpstr>
      <vt:lpstr>Protective factors</vt:lpstr>
      <vt:lpstr>What we have seen already</vt:lpstr>
      <vt:lpstr>PowerPoint Presentation</vt:lpstr>
      <vt:lpstr>Partnership working</vt:lpstr>
      <vt:lpstr>Analytical framework</vt:lpstr>
      <vt:lpstr>What we have seen the most of</vt:lpstr>
      <vt:lpstr>What have we seen less of</vt:lpstr>
      <vt:lpstr>Why we think this was seen – a way of working</vt:lpstr>
      <vt:lpstr>Why we think this was seen – the CDW role</vt:lpstr>
      <vt:lpstr>Why we think this was seen –learning culture</vt:lpstr>
      <vt:lpstr>Why we think this was seen – lived experience</vt:lpstr>
      <vt:lpstr>Why we think this was seen – the ‘System’</vt:lpstr>
      <vt:lpstr>PowerPoint Presentation</vt:lpstr>
      <vt:lpstr>PowerPoint Presentation</vt:lpstr>
      <vt:lpstr>Recommendations </vt:lpstr>
      <vt:lpstr>PowerPoint Presentation</vt:lpstr>
      <vt:lpstr>PowerPoint Presentation</vt:lpstr>
      <vt:lpstr>PowerPoint Presentation</vt:lpstr>
      <vt:lpstr>PowerPoint Presentation</vt:lpstr>
      <vt:lpstr>Summary</vt:lpstr>
      <vt:lpstr>What are you seeing?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Jerome Cox-Strong</dc:creator>
  <cp:lastModifiedBy>Lynda Clements</cp:lastModifiedBy>
  <cp:revision>21</cp:revision>
  <dcterms:created xsi:type="dcterms:W3CDTF">2024-04-08T13:19:15Z</dcterms:created>
  <dcterms:modified xsi:type="dcterms:W3CDTF">2025-08-13T12:03:30Z</dcterms:modified>
</cp:coreProperties>
</file>